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59" r:id="rId5"/>
    <p:sldId id="260" r:id="rId6"/>
    <p:sldId id="268" r:id="rId7"/>
    <p:sldId id="261" r:id="rId8"/>
    <p:sldId id="262" r:id="rId9"/>
    <p:sldId id="263" r:id="rId10"/>
    <p:sldId id="272" r:id="rId11"/>
    <p:sldId id="264" r:id="rId12"/>
    <p:sldId id="265" r:id="rId13"/>
    <p:sldId id="266" r:id="rId14"/>
    <p:sldId id="269" r:id="rId15"/>
    <p:sldId id="270" r:id="rId16"/>
    <p:sldId id="267" r:id="rId17"/>
    <p:sldId id="271"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brit Hove Gere (FT)" initials="MHG(" lastIdx="3" clrIdx="0">
    <p:extLst>
      <p:ext uri="{19B8F6BF-5375-455C-9EA6-DF929625EA0E}">
        <p15:presenceInfo xmlns:p15="http://schemas.microsoft.com/office/powerpoint/2012/main" userId="Majbrit Hove Gere (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163A"/>
    <a:srgbClr val="B52244"/>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1" d="100"/>
          <a:sy n="51" d="100"/>
        </p:scale>
        <p:origin x="72" y="96"/>
      </p:cViewPr>
      <p:guideLst>
        <p:guide orient="horz" pos="2160"/>
        <p:guide pos="3908"/>
      </p:guideLst>
    </p:cSldViewPr>
  </p:slideViewPr>
  <p:notesTextViewPr>
    <p:cViewPr>
      <p:scale>
        <a:sx n="1" d="1"/>
        <a:sy n="1" d="1"/>
      </p:scale>
      <p:origin x="0" y="0"/>
    </p:cViewPr>
  </p:notesTextViewPr>
  <p:sorterViewPr>
    <p:cViewPr>
      <p:scale>
        <a:sx n="90" d="100"/>
        <a:sy n="90" d="100"/>
      </p:scale>
      <p:origin x="0" y="-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1805F-6D89-438A-97A5-F50672038926}" type="datetimeFigureOut">
              <a:rPr lang="da-DK" smtClean="0"/>
              <a:t>29-04-2020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55D28-0A8B-44C7-887E-EF2951110ED8}" type="slidenum">
              <a:rPr lang="da-DK" smtClean="0"/>
              <a:t>‹nr.›</a:t>
            </a:fld>
            <a:endParaRPr lang="da-DK"/>
          </a:p>
        </p:txBody>
      </p:sp>
    </p:spTree>
    <p:extLst>
      <p:ext uri="{BB962C8B-B14F-4D97-AF65-F5344CB8AC3E}">
        <p14:creationId xmlns:p14="http://schemas.microsoft.com/office/powerpoint/2010/main" val="350476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422ADF1C-A5FE-4730-82E4-2C3F771273DF}" type="datetime1">
              <a:rPr lang="da-DK" smtClean="0"/>
              <a:t>29-04-2020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173522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DF8A98D-C9F5-4C8D-84A4-734867C7B6D5}" type="datetime1">
              <a:rPr lang="da-DK" smtClean="0"/>
              <a:t>29-04-2020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337616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F2FBAF2-1BFE-4D3A-A184-4B557569CDDD}" type="datetime1">
              <a:rPr lang="da-DK" smtClean="0"/>
              <a:t>29-04-2020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35067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B04D4B8-4168-4003-A453-3E0ABFEB7A7C}" type="datetime1">
              <a:rPr lang="da-DK" smtClean="0"/>
              <a:t>29-04-2020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12672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4257A0AB-81D6-4393-AB22-2511A1489B6F}" type="datetime1">
              <a:rPr lang="da-DK" smtClean="0"/>
              <a:t>29-04-2020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162150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875876E-3E8E-4454-9657-24C4198C9C57}" type="datetime1">
              <a:rPr lang="da-DK" smtClean="0"/>
              <a:t>29-04-2020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191399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9CD5796-3036-42AF-95E1-C0541F6A4057}" type="datetime1">
              <a:rPr lang="da-DK" smtClean="0"/>
              <a:t>29-04-2020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171470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63CA6428-E178-4B96-A089-A7186A8BCD75}" type="datetime1">
              <a:rPr lang="da-DK" smtClean="0"/>
              <a:t>29-04-2020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40358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23800C1-8943-4125-B1AE-88EB6EC409E8}" type="datetime1">
              <a:rPr lang="da-DK" smtClean="0"/>
              <a:t>29-04-2020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259974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BACA363F-A0EC-4D6C-AE3A-D042FE4D55CC}" type="datetime1">
              <a:rPr lang="da-DK" smtClean="0"/>
              <a:t>29-04-2020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166623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8E2CBD89-9467-4643-9D4E-BB4F3709C63F}" type="datetime1">
              <a:rPr lang="da-DK" smtClean="0"/>
              <a:t>29-04-2020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BD70C8F-F398-4BA8-BA66-3656F907BB59}" type="slidenum">
              <a:rPr lang="da-DK" smtClean="0"/>
              <a:t>‹nr.›</a:t>
            </a:fld>
            <a:endParaRPr lang="da-DK"/>
          </a:p>
        </p:txBody>
      </p:sp>
    </p:spTree>
    <p:extLst>
      <p:ext uri="{BB962C8B-B14F-4D97-AF65-F5344CB8AC3E}">
        <p14:creationId xmlns:p14="http://schemas.microsoft.com/office/powerpoint/2010/main" val="393858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45233-7958-4AAD-8D8A-472DDBE0CE0B}" type="datetime1">
              <a:rPr lang="da-DK" smtClean="0"/>
              <a:t>29-04-2020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70C8F-F398-4BA8-BA66-3656F907BB59}" type="slidenum">
              <a:rPr lang="da-DK" smtClean="0"/>
              <a:t>‹nr.›</a:t>
            </a:fld>
            <a:endParaRPr lang="da-DK"/>
          </a:p>
        </p:txBody>
      </p:sp>
    </p:spTree>
    <p:extLst>
      <p:ext uri="{BB962C8B-B14F-4D97-AF65-F5344CB8AC3E}">
        <p14:creationId xmlns:p14="http://schemas.microsoft.com/office/powerpoint/2010/main" val="28653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rotWithShape="1">
          <a:blip r:embed="rId2">
            <a:extLst>
              <a:ext uri="{28A0092B-C50C-407E-A947-70E740481C1C}">
                <a14:useLocalDpi xmlns:a14="http://schemas.microsoft.com/office/drawing/2010/main" val="0"/>
              </a:ext>
            </a:extLst>
          </a:blip>
          <a:srcRect l="9136" t="-77" r="6979" b="1812"/>
          <a:stretch/>
        </p:blipFill>
        <p:spPr>
          <a:xfrm>
            <a:off x="3055" y="-9236"/>
            <a:ext cx="12186000" cy="6875682"/>
          </a:xfrm>
          <a:prstGeom prst="rect">
            <a:avLst/>
          </a:prstGeom>
        </p:spPr>
      </p:pic>
      <p:sp>
        <p:nvSpPr>
          <p:cNvPr id="5" name="Tekstfelt 4"/>
          <p:cNvSpPr txBox="1"/>
          <p:nvPr/>
        </p:nvSpPr>
        <p:spPr>
          <a:xfrm>
            <a:off x="561092" y="4353663"/>
            <a:ext cx="9606337" cy="2000548"/>
          </a:xfrm>
          <a:prstGeom prst="rect">
            <a:avLst/>
          </a:prstGeom>
          <a:noFill/>
        </p:spPr>
        <p:txBody>
          <a:bodyPr wrap="square" rtlCol="0">
            <a:spAutoFit/>
          </a:bodyPr>
          <a:lstStyle/>
          <a:p>
            <a:r>
              <a:rPr lang="da-DK" sz="3200" dirty="0" err="1" smtClean="0">
                <a:solidFill>
                  <a:schemeClr val="bg1"/>
                </a:solidFill>
                <a:latin typeface="Arial Black" panose="020B0A04020102020204" pitchFamily="34" charset="0"/>
              </a:rPr>
              <a:t>Quickguide</a:t>
            </a:r>
            <a:r>
              <a:rPr lang="da-DK" sz="3200" dirty="0" smtClean="0">
                <a:solidFill>
                  <a:schemeClr val="bg1"/>
                </a:solidFill>
                <a:latin typeface="Arial Black" panose="020B0A04020102020204" pitchFamily="34" charset="0"/>
              </a:rPr>
              <a:t> til finansielle virksomheder omfattet af hvidvaskloven</a:t>
            </a:r>
          </a:p>
          <a:p>
            <a:endParaRPr lang="da-DK" sz="2000" b="1" dirty="0" smtClean="0">
              <a:solidFill>
                <a:schemeClr val="bg1"/>
              </a:solidFill>
              <a:latin typeface="Arial" panose="020B0604020202020204" pitchFamily="34" charset="0"/>
              <a:cs typeface="Arial" panose="020B0604020202020204" pitchFamily="34" charset="0"/>
            </a:endParaRPr>
          </a:p>
          <a:p>
            <a:r>
              <a:rPr lang="da-DK" sz="2000" b="1" dirty="0" smtClean="0">
                <a:solidFill>
                  <a:schemeClr val="bg1"/>
                </a:solidFill>
                <a:latin typeface="Arial" panose="020B0604020202020204" pitchFamily="34" charset="0"/>
                <a:cs typeface="Arial" panose="020B0604020202020204" pitchFamily="34" charset="0"/>
              </a:rPr>
              <a:t>Finanstilsynet</a:t>
            </a:r>
          </a:p>
          <a:p>
            <a:r>
              <a:rPr lang="da-DK" sz="2000" smtClean="0">
                <a:solidFill>
                  <a:schemeClr val="bg1"/>
                </a:solidFill>
                <a:latin typeface="Arial" panose="020B0604020202020204" pitchFamily="34" charset="0"/>
                <a:cs typeface="Arial" panose="020B0604020202020204" pitchFamily="34" charset="0"/>
              </a:rPr>
              <a:t>Den </a:t>
            </a:r>
            <a:r>
              <a:rPr lang="da-DK" sz="2000" smtClean="0">
                <a:solidFill>
                  <a:schemeClr val="bg1"/>
                </a:solidFill>
                <a:latin typeface="Arial" panose="020B0604020202020204" pitchFamily="34" charset="0"/>
                <a:cs typeface="Arial" panose="020B0604020202020204" pitchFamily="34" charset="0"/>
              </a:rPr>
              <a:t>29. </a:t>
            </a:r>
            <a:r>
              <a:rPr lang="da-DK" sz="2000" smtClean="0">
                <a:solidFill>
                  <a:schemeClr val="bg1"/>
                </a:solidFill>
                <a:latin typeface="Arial" panose="020B0604020202020204" pitchFamily="34" charset="0"/>
                <a:cs typeface="Arial" panose="020B0604020202020204" pitchFamily="34" charset="0"/>
              </a:rPr>
              <a:t>april </a:t>
            </a:r>
            <a:r>
              <a:rPr lang="da-DK" sz="2000" dirty="0" smtClean="0">
                <a:solidFill>
                  <a:schemeClr val="bg1"/>
                </a:solidFill>
                <a:latin typeface="Arial" panose="020B0604020202020204" pitchFamily="34" charset="0"/>
                <a:cs typeface="Arial" panose="020B0604020202020204" pitchFamily="34" charset="0"/>
              </a:rPr>
              <a:t>2020 </a:t>
            </a:r>
            <a:endParaRPr lang="da-DK" sz="2000" dirty="0">
              <a:solidFill>
                <a:schemeClr val="bg1"/>
              </a:solidFill>
              <a:latin typeface="Arial" panose="020B0604020202020204" pitchFamily="34" charset="0"/>
              <a:cs typeface="Arial" panose="020B0604020202020204" pitchFamily="34" charset="0"/>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086" y="630972"/>
            <a:ext cx="2883827" cy="380591"/>
          </a:xfrm>
          <a:prstGeom prst="rect">
            <a:avLst/>
          </a:prstGeom>
        </p:spPr>
      </p:pic>
    </p:spTree>
    <p:extLst>
      <p:ext uri="{BB962C8B-B14F-4D97-AF65-F5344CB8AC3E}">
        <p14:creationId xmlns:p14="http://schemas.microsoft.com/office/powerpoint/2010/main" val="222231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t="15671" b="9402"/>
          <a:stretch/>
        </p:blipFill>
        <p:spPr>
          <a:xfrm>
            <a:off x="0" y="-7"/>
            <a:ext cx="6102000" cy="6858007"/>
          </a:xfrm>
          <a:prstGeom prst="rect">
            <a:avLst/>
          </a:prstGeom>
        </p:spPr>
      </p:pic>
      <p:sp>
        <p:nvSpPr>
          <p:cNvPr id="7" name="Tekstfelt 6"/>
          <p:cNvSpPr txBox="1"/>
          <p:nvPr/>
        </p:nvSpPr>
        <p:spPr>
          <a:xfrm>
            <a:off x="6555481" y="1200765"/>
            <a:ext cx="5126565" cy="4185761"/>
          </a:xfrm>
          <a:prstGeom prst="rect">
            <a:avLst/>
          </a:prstGeom>
          <a:noFill/>
        </p:spPr>
        <p:txBody>
          <a:bodyPr wrap="square" rtlCol="0">
            <a:spAutoFit/>
          </a:bodyPr>
          <a:lstStyle/>
          <a:p>
            <a:r>
              <a:rPr lang="da-DK" sz="1400" dirty="0">
                <a:solidFill>
                  <a:srgbClr val="63163A"/>
                </a:solidFill>
                <a:latin typeface="Arial" panose="020B0604020202020204" pitchFamily="34" charset="0"/>
                <a:cs typeface="Arial" panose="020B0604020202020204" pitchFamily="34" charset="0"/>
              </a:rPr>
              <a:t>I skal kontrollere de oplysninger, som jeres kunder giver jer. Det gør I ved at sammenholde oplysningerne med f.eks. pas eller kørekort, udskrift fra offentlige myndigheder eller tjek i offentlige registre, som f.eks. CPR-registreret eller CVR-registreret.  </a:t>
            </a:r>
          </a:p>
          <a:p>
            <a:r>
              <a:rPr lang="da-DK" sz="1400" dirty="0">
                <a:solidFill>
                  <a:srgbClr val="63163A"/>
                </a:solidFill>
                <a:latin typeface="Arial" panose="020B0604020202020204" pitchFamily="34" charset="0"/>
                <a:cs typeface="Arial" panose="020B0604020202020204" pitchFamily="34" charset="0"/>
              </a:rPr>
              <a:t> </a:t>
            </a:r>
          </a:p>
          <a:p>
            <a:r>
              <a:rPr lang="da-DK" sz="1400" dirty="0">
                <a:solidFill>
                  <a:srgbClr val="63163A"/>
                </a:solidFill>
                <a:latin typeface="Arial" panose="020B0604020202020204" pitchFamily="34" charset="0"/>
                <a:cs typeface="Arial" panose="020B0604020202020204" pitchFamily="34" charset="0"/>
              </a:rPr>
              <a:t>I er forpligtet til at indhente og dokumentere, at ovenstående oplysninger er rigtige og fyldestgørende på alle jeres kunder. Kundekendskabet skal ske på et risikobaseret grundlag, sådan at jeres virksomhed har et mere indgående kendskab til højrisikokunder end til lavrisikokunder, se afsnit 7. Kundekendskabsproceduren skal være afsluttet, før I begynder aktiviteterne med kunden. </a:t>
            </a:r>
          </a:p>
          <a:p>
            <a:r>
              <a:rPr lang="da-DK" sz="1400" dirty="0">
                <a:solidFill>
                  <a:srgbClr val="63163A"/>
                </a:solidFill>
                <a:latin typeface="Arial" panose="020B0604020202020204" pitchFamily="34" charset="0"/>
                <a:cs typeface="Arial" panose="020B0604020202020204" pitchFamily="34" charset="0"/>
              </a:rPr>
              <a:t> </a:t>
            </a:r>
          </a:p>
          <a:p>
            <a:r>
              <a:rPr lang="da-DK" sz="1400" dirty="0">
                <a:solidFill>
                  <a:srgbClr val="63163A"/>
                </a:solidFill>
                <a:latin typeface="Arial" panose="020B0604020202020204" pitchFamily="34" charset="0"/>
                <a:cs typeface="Arial" panose="020B0604020202020204" pitchFamily="34" charset="0"/>
              </a:rPr>
              <a:t>Vær altid opmærksom på kundeforholdet og kundens adfærd, især hvis noget virker mistænkeligt, </a:t>
            </a:r>
            <a:r>
              <a:rPr lang="da-DK" sz="1400" dirty="0" smtClean="0">
                <a:solidFill>
                  <a:srgbClr val="63163A"/>
                </a:solidFill>
                <a:latin typeface="Arial" panose="020B0604020202020204" pitchFamily="34" charset="0"/>
                <a:cs typeface="Arial" panose="020B0604020202020204" pitchFamily="34" charset="0"/>
              </a:rPr>
              <a:t>f.eks</a:t>
            </a:r>
            <a:r>
              <a:rPr lang="da-DK" sz="1400" dirty="0">
                <a:solidFill>
                  <a:srgbClr val="63163A"/>
                </a:solidFill>
                <a:latin typeface="Arial" panose="020B0604020202020204" pitchFamily="34" charset="0"/>
                <a:cs typeface="Arial" panose="020B0604020202020204" pitchFamily="34" charset="0"/>
              </a:rPr>
              <a:t>. hvis kunden søger at modvirke kundekendskabsprocessen og ikke ønsker at udlevere CPR-nr. eller legitimation. </a:t>
            </a:r>
          </a:p>
          <a:p>
            <a:endParaRPr lang="da-DK" sz="1400" dirty="0">
              <a:solidFill>
                <a:schemeClr val="bg1"/>
              </a:solidFill>
              <a:latin typeface="Arial" panose="020B0604020202020204" pitchFamily="34" charset="0"/>
              <a:cs typeface="Arial" panose="020B0604020202020204" pitchFamily="34" charset="0"/>
            </a:endParaRPr>
          </a:p>
        </p:txBody>
      </p:sp>
      <p:sp>
        <p:nvSpPr>
          <p:cNvPr id="8" name="Pladsholder til slidenummer 2"/>
          <p:cNvSpPr txBox="1">
            <a:spLocks/>
          </p:cNvSpPr>
          <p:nvPr/>
        </p:nvSpPr>
        <p:spPr>
          <a:xfrm>
            <a:off x="8938846" y="61100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pPr/>
              <a:t>10</a:t>
            </a:fld>
            <a:endParaRPr lang="da-DK" b="1" dirty="0">
              <a:solidFill>
                <a:schemeClr val="tx1"/>
              </a:solidFill>
              <a:latin typeface="Arial" panose="020B0604020202020204" pitchFamily="34" charset="0"/>
              <a:cs typeface="Arial" panose="020B0604020202020204" pitchFamily="34" charset="0"/>
            </a:endParaRP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Tree>
    <p:extLst>
      <p:ext uri="{BB962C8B-B14F-4D97-AF65-F5344CB8AC3E}">
        <p14:creationId xmlns:p14="http://schemas.microsoft.com/office/powerpoint/2010/main" val="65778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rotWithShape="1">
          <a:blip r:embed="rId2">
            <a:extLst>
              <a:ext uri="{28A0092B-C50C-407E-A947-70E740481C1C}">
                <a14:useLocalDpi xmlns:a14="http://schemas.microsoft.com/office/drawing/2010/main" val="0"/>
              </a:ext>
            </a:extLst>
          </a:blip>
          <a:srcRect l="43897" t="197" r="6057"/>
          <a:stretch/>
        </p:blipFill>
        <p:spPr>
          <a:xfrm>
            <a:off x="0" y="-3856"/>
            <a:ext cx="6100048" cy="6858000"/>
          </a:xfrm>
          <a:prstGeom prst="rect">
            <a:avLst/>
          </a:prstGeom>
        </p:spPr>
      </p:pic>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18791" r="22043"/>
          <a:stretch/>
        </p:blipFill>
        <p:spPr>
          <a:xfrm>
            <a:off x="6090000" y="0"/>
            <a:ext cx="6102000" cy="6875560"/>
          </a:xfrm>
          <a:prstGeom prst="rect">
            <a:avLst/>
          </a:prstGeom>
        </p:spPr>
      </p:pic>
      <p:sp>
        <p:nvSpPr>
          <p:cNvPr id="12" name="Tekstfelt 11"/>
          <p:cNvSpPr txBox="1"/>
          <p:nvPr/>
        </p:nvSpPr>
        <p:spPr>
          <a:xfrm>
            <a:off x="548121" y="1415921"/>
            <a:ext cx="5126565" cy="3970318"/>
          </a:xfrm>
          <a:prstGeom prst="rect">
            <a:avLst/>
          </a:prstGeom>
          <a:noFill/>
        </p:spPr>
        <p:txBody>
          <a:bodyPr wrap="square" rtlCol="0">
            <a:spAutoFit/>
          </a:bodyPr>
          <a:lstStyle/>
          <a:p>
            <a:r>
              <a:rPr lang="da-DK" sz="1400" dirty="0" smtClean="0">
                <a:solidFill>
                  <a:schemeClr val="bg1"/>
                </a:solidFill>
                <a:latin typeface="Arial" panose="020B0604020202020204" pitchFamily="34" charset="0"/>
                <a:cs typeface="Arial" panose="020B0604020202020204" pitchFamily="34" charset="0"/>
              </a:rPr>
              <a:t>Når </a:t>
            </a:r>
            <a:r>
              <a:rPr lang="da-DK" sz="1400" dirty="0">
                <a:solidFill>
                  <a:schemeClr val="bg1"/>
                </a:solidFill>
                <a:latin typeface="Arial" panose="020B0604020202020204" pitchFamily="34" charset="0"/>
                <a:cs typeface="Arial" panose="020B0604020202020204" pitchFamily="34" charset="0"/>
              </a:rPr>
              <a:t>jeres virksomhed får en ny kunde, skal I vurdere, om </a:t>
            </a:r>
            <a:r>
              <a:rPr lang="da-DK" sz="1400" dirty="0" smtClean="0">
                <a:solidFill>
                  <a:schemeClr val="bg1"/>
                </a:solidFill>
                <a:latin typeface="Arial" panose="020B0604020202020204" pitchFamily="34" charset="0"/>
                <a:cs typeface="Arial" panose="020B0604020202020204" pitchFamily="34" charset="0"/>
              </a:rPr>
              <a:t>risikoen ved kunden </a:t>
            </a:r>
            <a:r>
              <a:rPr lang="da-DK" sz="1400" dirty="0">
                <a:solidFill>
                  <a:schemeClr val="bg1"/>
                </a:solidFill>
                <a:latin typeface="Arial" panose="020B0604020202020204" pitchFamily="34" charset="0"/>
                <a:cs typeface="Arial" panose="020B0604020202020204" pitchFamily="34" charset="0"/>
              </a:rPr>
              <a:t>for hvidvask er lav, mellemstor eller høj. Denne </a:t>
            </a:r>
            <a:r>
              <a:rPr lang="da-DK" sz="1400" dirty="0" smtClean="0">
                <a:solidFill>
                  <a:schemeClr val="bg1"/>
                </a:solidFill>
                <a:latin typeface="Arial" panose="020B0604020202020204" pitchFamily="34" charset="0"/>
                <a:cs typeface="Arial" panose="020B0604020202020204" pitchFamily="34" charset="0"/>
              </a:rPr>
              <a:t>vurdering har </a:t>
            </a:r>
            <a:r>
              <a:rPr lang="da-DK" sz="1400" dirty="0">
                <a:solidFill>
                  <a:schemeClr val="bg1"/>
                </a:solidFill>
                <a:latin typeface="Arial" panose="020B0604020202020204" pitchFamily="34" charset="0"/>
                <a:cs typeface="Arial" panose="020B0604020202020204" pitchFamily="34" charset="0"/>
              </a:rPr>
              <a:t>betydning for, hvor meget eller lidt jeres virksomhed skal undersøge om og kontrollere hos kunden. Hvis I f.eks. vurderer, at en kunde er i kategorien høj risiko, vil det kunne medføre, at I nærmere skal undersøge, hvor kundens penge kommer fra. Det vil også stille øgede krav til jeres overvågning af kundens transaktioner.</a:t>
            </a: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En person, der er særligt politisk eksponeret (PEP), skal altid være under skærpet overvågning, se afsnit </a:t>
            </a:r>
            <a:r>
              <a:rPr lang="da-DK" sz="1400" dirty="0" smtClean="0">
                <a:solidFill>
                  <a:schemeClr val="bg1"/>
                </a:solidFill>
                <a:latin typeface="Arial" panose="020B0604020202020204" pitchFamily="34" charset="0"/>
                <a:cs typeface="Arial" panose="020B0604020202020204" pitchFamily="34" charset="0"/>
              </a:rPr>
              <a:t>8. Det </a:t>
            </a:r>
            <a:r>
              <a:rPr lang="da-DK" sz="1400" dirty="0">
                <a:solidFill>
                  <a:schemeClr val="bg1"/>
                </a:solidFill>
                <a:latin typeface="Arial" panose="020B0604020202020204" pitchFamily="34" charset="0"/>
                <a:cs typeface="Arial" panose="020B0604020202020204" pitchFamily="34" charset="0"/>
              </a:rPr>
              <a:t>skyldes, at en PEP bestrider et særligt offentligt tillidserhverv og derfor er identificeret som en person, som kan være </a:t>
            </a:r>
            <a:r>
              <a:rPr lang="da-DK" sz="1400" dirty="0" smtClean="0">
                <a:solidFill>
                  <a:schemeClr val="bg1"/>
                </a:solidFill>
                <a:latin typeface="Arial" panose="020B0604020202020204" pitchFamily="34" charset="0"/>
                <a:cs typeface="Arial" panose="020B0604020202020204" pitchFamily="34" charset="0"/>
              </a:rPr>
              <a:t>genstand </a:t>
            </a:r>
            <a:r>
              <a:rPr lang="da-DK" sz="1400" dirty="0">
                <a:solidFill>
                  <a:schemeClr val="bg1"/>
                </a:solidFill>
                <a:latin typeface="Arial" panose="020B0604020202020204" pitchFamily="34" charset="0"/>
                <a:cs typeface="Arial" panose="020B0604020202020204" pitchFamily="34" charset="0"/>
              </a:rPr>
              <a:t>for modtagelse af bestikkelse og anden korruption. Finanstilsynet har en aktuel liste over indenlandske </a:t>
            </a:r>
            <a:r>
              <a:rPr lang="da-DK" sz="1400" dirty="0" err="1">
                <a:solidFill>
                  <a:schemeClr val="bg1"/>
                </a:solidFill>
                <a:latin typeface="Arial" panose="020B0604020202020204" pitchFamily="34" charset="0"/>
                <a:cs typeface="Arial" panose="020B0604020202020204" pitchFamily="34" charset="0"/>
              </a:rPr>
              <a:t>PEP’er</a:t>
            </a:r>
            <a:r>
              <a:rPr lang="da-DK" sz="1400" dirty="0">
                <a:solidFill>
                  <a:schemeClr val="bg1"/>
                </a:solidFill>
                <a:latin typeface="Arial" panose="020B0604020202020204" pitchFamily="34" charset="0"/>
                <a:cs typeface="Arial" panose="020B0604020202020204" pitchFamily="34" charset="0"/>
              </a:rPr>
              <a:t> på sin hjemmeside. I skal også være opmærksomme på, om en kunde kan være nærtstående eller nær samarbejdspartner til en PEP. Dette fremgår ikke af listen</a:t>
            </a:r>
            <a:r>
              <a:rPr lang="da-DK" sz="1400" dirty="0" smtClean="0">
                <a:solidFill>
                  <a:schemeClr val="bg1"/>
                </a:solidFill>
                <a:latin typeface="Arial" panose="020B0604020202020204" pitchFamily="34" charset="0"/>
                <a:cs typeface="Arial" panose="020B0604020202020204" pitchFamily="34" charset="0"/>
              </a:rPr>
              <a:t>.</a:t>
            </a:r>
            <a:endParaRPr lang="da-DK" sz="1400" dirty="0">
              <a:solidFill>
                <a:schemeClr val="bg1"/>
              </a:solidFill>
              <a:latin typeface="Arial" panose="020B0604020202020204" pitchFamily="34" charset="0"/>
              <a:cs typeface="Arial" panose="020B0604020202020204" pitchFamily="34" charset="0"/>
            </a:endParaRPr>
          </a:p>
        </p:txBody>
      </p:sp>
      <p:pic>
        <p:nvPicPr>
          <p:cNvPr id="17" name="Billed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21" y="6173786"/>
            <a:ext cx="1800958" cy="237680"/>
          </a:xfrm>
          <a:prstGeom prst="rect">
            <a:avLst/>
          </a:prstGeom>
        </p:spPr>
      </p:pic>
      <p:sp>
        <p:nvSpPr>
          <p:cNvPr id="8"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t>11</a:t>
            </a:fld>
            <a:endParaRPr lang="da-DK" b="1" dirty="0">
              <a:solidFill>
                <a:schemeClr val="bg1"/>
              </a:solidFill>
              <a:latin typeface="Arial" panose="020B0604020202020204" pitchFamily="34" charset="0"/>
              <a:cs typeface="Arial" panose="020B0604020202020204" pitchFamily="34" charset="0"/>
            </a:endParaRPr>
          </a:p>
        </p:txBody>
      </p:sp>
      <p:sp>
        <p:nvSpPr>
          <p:cNvPr id="10" name="Tekstfelt 9"/>
          <p:cNvSpPr txBox="1"/>
          <p:nvPr/>
        </p:nvSpPr>
        <p:spPr>
          <a:xfrm>
            <a:off x="548121" y="423338"/>
            <a:ext cx="5103353" cy="461665"/>
          </a:xfrm>
          <a:prstGeom prst="rect">
            <a:avLst/>
          </a:prstGeom>
          <a:noFill/>
        </p:spPr>
        <p:txBody>
          <a:bodyPr wrap="square" rtlCol="0">
            <a:spAutoFit/>
          </a:bodyPr>
          <a:lstStyle/>
          <a:p>
            <a:r>
              <a:rPr lang="da-DK" sz="2400" b="1" dirty="0" smtClean="0">
                <a:solidFill>
                  <a:schemeClr val="bg1"/>
                </a:solidFill>
                <a:latin typeface="Arial" panose="020B0604020202020204" pitchFamily="34" charset="0"/>
                <a:cs typeface="Arial" panose="020B0604020202020204" pitchFamily="34" charset="0"/>
              </a:rPr>
              <a:t>7. Risikovurdering af jeres kunder</a:t>
            </a:r>
            <a:endParaRPr lang="da-DK"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49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felt 10"/>
          <p:cNvSpPr txBox="1"/>
          <p:nvPr/>
        </p:nvSpPr>
        <p:spPr>
          <a:xfrm>
            <a:off x="6542338" y="256035"/>
            <a:ext cx="5972175" cy="954107"/>
          </a:xfrm>
          <a:prstGeom prst="rect">
            <a:avLst/>
          </a:prstGeom>
          <a:noFill/>
        </p:spPr>
        <p:txBody>
          <a:bodyPr wrap="square" rtlCol="0">
            <a:spAutoFit/>
          </a:bodyPr>
          <a:lstStyle/>
          <a:p>
            <a:r>
              <a:rPr lang="da-DK" sz="2800" b="1" dirty="0" smtClean="0">
                <a:solidFill>
                  <a:schemeClr val="bg1"/>
                </a:solidFill>
                <a:latin typeface="Arial" panose="020B0604020202020204" pitchFamily="34" charset="0"/>
                <a:cs typeface="Arial" panose="020B0604020202020204" pitchFamily="34" charset="0"/>
              </a:rPr>
              <a:t>Tilsynsindsatsen er </a:t>
            </a:r>
          </a:p>
          <a:p>
            <a:r>
              <a:rPr lang="da-DK" sz="2800" b="1" dirty="0" smtClean="0">
                <a:solidFill>
                  <a:schemeClr val="bg1"/>
                </a:solidFill>
                <a:latin typeface="Arial" panose="020B0604020202020204" pitchFamily="34" charset="0"/>
                <a:cs typeface="Arial" panose="020B0604020202020204" pitchFamily="34" charset="0"/>
              </a:rPr>
              <a:t>styrket</a:t>
            </a:r>
            <a:endParaRPr lang="da-DK" sz="2800" b="1" dirty="0">
              <a:solidFill>
                <a:schemeClr val="bg1"/>
              </a:solidFill>
              <a:latin typeface="Arial" panose="020B0604020202020204" pitchFamily="34" charset="0"/>
              <a:cs typeface="Arial" panose="020B0604020202020204" pitchFamily="34" charset="0"/>
            </a:endParaRPr>
          </a:p>
        </p:txBody>
      </p:sp>
      <p:pic>
        <p:nvPicPr>
          <p:cNvPr id="27" name="Billed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10"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t>12</a:t>
            </a:fld>
            <a:endParaRPr lang="da-DK" b="1" dirty="0">
              <a:solidFill>
                <a:schemeClr val="tx1"/>
              </a:solidFill>
              <a:latin typeface="Arial" panose="020B0604020202020204" pitchFamily="34" charset="0"/>
              <a:cs typeface="Arial" panose="020B0604020202020204" pitchFamily="34" charset="0"/>
            </a:endParaRPr>
          </a:p>
        </p:txBody>
      </p:sp>
      <p:sp>
        <p:nvSpPr>
          <p:cNvPr id="8" name="Titel 1"/>
          <p:cNvSpPr>
            <a:spLocks noGrp="1"/>
          </p:cNvSpPr>
          <p:nvPr>
            <p:ph type="title"/>
          </p:nvPr>
        </p:nvSpPr>
        <p:spPr>
          <a:xfrm>
            <a:off x="548120" y="246426"/>
            <a:ext cx="10515600" cy="1325563"/>
          </a:xfrm>
        </p:spPr>
        <p:txBody>
          <a:bodyPr>
            <a:normAutofit/>
          </a:bodyPr>
          <a:lstStyle/>
          <a:p>
            <a:r>
              <a:rPr lang="da-DK" sz="2400" b="1" dirty="0" smtClean="0">
                <a:solidFill>
                  <a:srgbClr val="63163A"/>
                </a:solidFill>
                <a:latin typeface="Arial" panose="020B0604020202020204" pitchFamily="34" charset="0"/>
                <a:cs typeface="Arial" panose="020B0604020202020204" pitchFamily="34" charset="0"/>
              </a:rPr>
              <a:t>8. Overvågning af kundeforholdene</a:t>
            </a:r>
            <a:endParaRPr lang="da-DK" sz="2400" b="1" dirty="0">
              <a:solidFill>
                <a:srgbClr val="63163A"/>
              </a:solidFill>
              <a:latin typeface="Arial" panose="020B0604020202020204" pitchFamily="34" charset="0"/>
              <a:cs typeface="Arial" panose="020B0604020202020204" pitchFamily="34" charset="0"/>
            </a:endParaRPr>
          </a:p>
        </p:txBody>
      </p:sp>
      <p:sp>
        <p:nvSpPr>
          <p:cNvPr id="9" name="Pladsholder til indhold 2"/>
          <p:cNvSpPr>
            <a:spLocks noGrp="1"/>
          </p:cNvSpPr>
          <p:nvPr>
            <p:ph idx="1"/>
          </p:nvPr>
        </p:nvSpPr>
        <p:spPr>
          <a:xfrm>
            <a:off x="548120" y="1620013"/>
            <a:ext cx="10515600" cy="4351338"/>
          </a:xfrm>
        </p:spPr>
        <p:txBody>
          <a:bodyPr>
            <a:noAutofit/>
          </a:bodyPr>
          <a:lstStyle/>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Jeres virksomhed skal løbende overvåge jeres kunders transaktioner og aktiviteter, og om der sker ændringer i jeres kunders rutiner og adfærd. </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For at I kan kende jeres kunders rutiner og aktiviteter, kan det være relevant at vurdere den enkelte kundes formål med at være kunde hos jer og omfanget af kundeforholdet. Det er det, som i </a:t>
            </a:r>
            <a:r>
              <a:rPr lang="da-DK" sz="1400" dirty="0" smtClean="0">
                <a:solidFill>
                  <a:srgbClr val="63163A"/>
                </a:solidFill>
                <a:latin typeface="Arial" panose="020B0604020202020204" pitchFamily="34" charset="0"/>
                <a:cs typeface="Arial" panose="020B0604020202020204" pitchFamily="34" charset="0"/>
              </a:rPr>
              <a:t>hvidvaskloven </a:t>
            </a:r>
            <a:r>
              <a:rPr lang="da-DK" sz="1400" dirty="0">
                <a:solidFill>
                  <a:srgbClr val="63163A"/>
                </a:solidFill>
                <a:latin typeface="Arial" panose="020B0604020202020204" pitchFamily="34" charset="0"/>
                <a:cs typeface="Arial" panose="020B0604020202020204" pitchFamily="34" charset="0"/>
              </a:rPr>
              <a:t>hedder ”forretningsforbindelsens omfang og tilsigtede beskaffenhed”. Dette vil hjælpe jer til at vurdere, om kunden har </a:t>
            </a:r>
            <a:r>
              <a:rPr lang="da-DK" sz="1400" dirty="0" smtClean="0">
                <a:solidFill>
                  <a:srgbClr val="63163A"/>
                </a:solidFill>
                <a:latin typeface="Arial" panose="020B0604020202020204" pitchFamily="34" charset="0"/>
                <a:cs typeface="Arial" panose="020B0604020202020204" pitchFamily="34" charset="0"/>
              </a:rPr>
              <a:t>en legitim hensigt. </a:t>
            </a:r>
            <a:r>
              <a:rPr lang="da-DK" sz="1400" dirty="0">
                <a:solidFill>
                  <a:srgbClr val="63163A"/>
                </a:solidFill>
                <a:latin typeface="Arial" panose="020B0604020202020204" pitchFamily="34" charset="0"/>
                <a:cs typeface="Arial" panose="020B0604020202020204" pitchFamily="34" charset="0"/>
              </a:rPr>
              <a:t>I skal derfor spørge jeres kunde, hvad kundens formål er med at være kunde hos jer, og i hvilket omfang kunden agter at benytte sig af jeres produkter og </a:t>
            </a:r>
            <a:r>
              <a:rPr lang="da-DK" sz="1400" dirty="0" smtClean="0">
                <a:solidFill>
                  <a:srgbClr val="63163A"/>
                </a:solidFill>
                <a:latin typeface="Arial" panose="020B0604020202020204" pitchFamily="34" charset="0"/>
                <a:cs typeface="Arial" panose="020B0604020202020204" pitchFamily="34" charset="0"/>
              </a:rPr>
              <a:t>tjenester</a:t>
            </a:r>
            <a:r>
              <a:rPr lang="da-DK" sz="1400" dirty="0">
                <a:solidFill>
                  <a:srgbClr val="63163A"/>
                </a:solidFill>
                <a:latin typeface="Arial" panose="020B0604020202020204" pitchFamily="34" charset="0"/>
                <a:cs typeface="Arial" panose="020B0604020202020204" pitchFamily="34" charset="0"/>
              </a:rPr>
              <a:t>.</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Dermed kan I også senere lettere vurdere, om en specifik transaktion eller lignende er usædvanlig for kunden eller </a:t>
            </a:r>
            <a:r>
              <a:rPr lang="da-DK" sz="1400" dirty="0" smtClean="0">
                <a:solidFill>
                  <a:srgbClr val="63163A"/>
                </a:solidFill>
                <a:latin typeface="Arial" panose="020B0604020202020204" pitchFamily="34" charset="0"/>
                <a:cs typeface="Arial" panose="020B0604020202020204" pitchFamily="34" charset="0"/>
              </a:rPr>
              <a:t>kundens </a:t>
            </a:r>
            <a:r>
              <a:rPr lang="da-DK" sz="1400" dirty="0">
                <a:solidFill>
                  <a:srgbClr val="63163A"/>
                </a:solidFill>
                <a:latin typeface="Arial" panose="020B0604020202020204" pitchFamily="34" charset="0"/>
                <a:cs typeface="Arial" panose="020B0604020202020204" pitchFamily="34" charset="0"/>
              </a:rPr>
              <a:t>formål med og omfang af forretningsforbindelsen. </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Overvågningen af jeres kunder bør tilrettelægges efter den enkelte kundes forhold og bør løbende justeres på baggrund af jeres </a:t>
            </a:r>
            <a:r>
              <a:rPr lang="da-DK" sz="1400" dirty="0" smtClean="0">
                <a:solidFill>
                  <a:srgbClr val="63163A"/>
                </a:solidFill>
                <a:latin typeface="Arial" panose="020B0604020202020204" pitchFamily="34" charset="0"/>
                <a:cs typeface="Arial" panose="020B0604020202020204" pitchFamily="34" charset="0"/>
              </a:rPr>
              <a:t>viden </a:t>
            </a:r>
            <a:r>
              <a:rPr lang="da-DK" sz="1400" dirty="0">
                <a:solidFill>
                  <a:srgbClr val="63163A"/>
                </a:solidFill>
                <a:latin typeface="Arial" panose="020B0604020202020204" pitchFamily="34" charset="0"/>
                <a:cs typeface="Arial" panose="020B0604020202020204" pitchFamily="34" charset="0"/>
              </a:rPr>
              <a:t>om kunden. I bør desuden risikovurdere kunden på ny, når der sker ændringer i kundeforholdet, kundens transaktioner eller adfærd. </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Det er vigtigt, at I sikrer jer, at de transaktioner og aktiviteter, som jeres kunde foretager, er i </a:t>
            </a:r>
            <a:r>
              <a:rPr lang="da-DK" sz="1400" dirty="0" smtClean="0">
                <a:solidFill>
                  <a:srgbClr val="63163A"/>
                </a:solidFill>
                <a:latin typeface="Arial" panose="020B0604020202020204" pitchFamily="34" charset="0"/>
                <a:cs typeface="Arial" panose="020B0604020202020204" pitchFamily="34" charset="0"/>
              </a:rPr>
              <a:t>overensstemmelse </a:t>
            </a:r>
            <a:r>
              <a:rPr lang="da-DK" sz="1400" dirty="0">
                <a:solidFill>
                  <a:srgbClr val="63163A"/>
                </a:solidFill>
                <a:latin typeface="Arial" panose="020B0604020202020204" pitchFamily="34" charset="0"/>
                <a:cs typeface="Arial" panose="020B0604020202020204" pitchFamily="34" charset="0"/>
              </a:rPr>
              <a:t>med jeres viden om kunden og kundens forretnings- og risikoprofil. </a:t>
            </a:r>
          </a:p>
          <a:p>
            <a:pPr marL="0" indent="0">
              <a:lnSpc>
                <a:spcPct val="100000"/>
              </a:lnSpc>
              <a:spcBef>
                <a:spcPts val="0"/>
              </a:spcBef>
              <a:buNone/>
            </a:pP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25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felt 10"/>
          <p:cNvSpPr txBox="1"/>
          <p:nvPr/>
        </p:nvSpPr>
        <p:spPr>
          <a:xfrm>
            <a:off x="6542338" y="256035"/>
            <a:ext cx="5972175" cy="954107"/>
          </a:xfrm>
          <a:prstGeom prst="rect">
            <a:avLst/>
          </a:prstGeom>
          <a:noFill/>
        </p:spPr>
        <p:txBody>
          <a:bodyPr wrap="square" rtlCol="0">
            <a:spAutoFit/>
          </a:bodyPr>
          <a:lstStyle/>
          <a:p>
            <a:r>
              <a:rPr lang="da-DK" sz="2800" b="1" dirty="0" smtClean="0">
                <a:solidFill>
                  <a:schemeClr val="bg1"/>
                </a:solidFill>
                <a:latin typeface="Arial" panose="020B0604020202020204" pitchFamily="34" charset="0"/>
                <a:cs typeface="Arial" panose="020B0604020202020204" pitchFamily="34" charset="0"/>
              </a:rPr>
              <a:t>Tilsynsindsatsen er </a:t>
            </a:r>
          </a:p>
          <a:p>
            <a:r>
              <a:rPr lang="da-DK" sz="2800" b="1" dirty="0" smtClean="0">
                <a:solidFill>
                  <a:schemeClr val="bg1"/>
                </a:solidFill>
                <a:latin typeface="Arial" panose="020B0604020202020204" pitchFamily="34" charset="0"/>
                <a:cs typeface="Arial" panose="020B0604020202020204" pitchFamily="34" charset="0"/>
              </a:rPr>
              <a:t>styrket</a:t>
            </a:r>
            <a:endParaRPr lang="da-DK" sz="2800" b="1" dirty="0">
              <a:solidFill>
                <a:schemeClr val="bg1"/>
              </a:solidFill>
              <a:latin typeface="Arial" panose="020B0604020202020204" pitchFamily="34" charset="0"/>
              <a:cs typeface="Arial" panose="020B0604020202020204" pitchFamily="34" charset="0"/>
            </a:endParaRPr>
          </a:p>
        </p:txBody>
      </p:sp>
      <p:sp>
        <p:nvSpPr>
          <p:cNvPr id="13" name="Pladsholder til slidenummer 8"/>
          <p:cNvSpPr txBox="1">
            <a:spLocks/>
          </p:cNvSpPr>
          <p:nvPr/>
        </p:nvSpPr>
        <p:spPr>
          <a:xfrm>
            <a:off x="9091246" y="62624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pPr/>
              <a:t>13</a:t>
            </a:fld>
            <a:endParaRPr lang="da-DK" b="1" dirty="0">
              <a:solidFill>
                <a:schemeClr val="bg1"/>
              </a:solidFill>
              <a:latin typeface="Arial" panose="020B0604020202020204" pitchFamily="34" charset="0"/>
              <a:cs typeface="Arial" panose="020B0604020202020204" pitchFamily="34" charset="0"/>
            </a:endParaRPr>
          </a:p>
        </p:txBody>
      </p:sp>
      <p:pic>
        <p:nvPicPr>
          <p:cNvPr id="27" name="Billed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10"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t>13</a:t>
            </a:fld>
            <a:endParaRPr lang="da-DK" b="1" dirty="0">
              <a:solidFill>
                <a:schemeClr val="tx1"/>
              </a:solidFill>
              <a:latin typeface="Arial" panose="020B0604020202020204" pitchFamily="34" charset="0"/>
              <a:cs typeface="Arial" panose="020B0604020202020204" pitchFamily="34" charset="0"/>
            </a:endParaRPr>
          </a:p>
        </p:txBody>
      </p:sp>
      <p:sp>
        <p:nvSpPr>
          <p:cNvPr id="7" name="Titel 1"/>
          <p:cNvSpPr>
            <a:spLocks noGrp="1"/>
          </p:cNvSpPr>
          <p:nvPr>
            <p:ph type="title"/>
          </p:nvPr>
        </p:nvSpPr>
        <p:spPr>
          <a:xfrm>
            <a:off x="548120" y="246426"/>
            <a:ext cx="10515600" cy="1325563"/>
          </a:xfrm>
        </p:spPr>
        <p:txBody>
          <a:bodyPr>
            <a:normAutofit/>
          </a:bodyPr>
          <a:lstStyle/>
          <a:p>
            <a:r>
              <a:rPr lang="da-DK" sz="2400" b="1" dirty="0" smtClean="0">
                <a:solidFill>
                  <a:srgbClr val="63163A"/>
                </a:solidFill>
                <a:latin typeface="Arial" panose="020B0604020202020204" pitchFamily="34" charset="0"/>
                <a:cs typeface="Arial" panose="020B0604020202020204" pitchFamily="34" charset="0"/>
              </a:rPr>
              <a:t>9. Undersøgelse og notering</a:t>
            </a:r>
            <a:endParaRPr lang="da-DK" sz="2400" b="1" dirty="0">
              <a:solidFill>
                <a:srgbClr val="63163A"/>
              </a:solidFill>
              <a:latin typeface="Arial" panose="020B0604020202020204" pitchFamily="34" charset="0"/>
              <a:cs typeface="Arial" panose="020B0604020202020204" pitchFamily="34" charset="0"/>
            </a:endParaRPr>
          </a:p>
        </p:txBody>
      </p:sp>
      <p:sp>
        <p:nvSpPr>
          <p:cNvPr id="8" name="Pladsholder til indhold 2"/>
          <p:cNvSpPr>
            <a:spLocks noGrp="1"/>
          </p:cNvSpPr>
          <p:nvPr>
            <p:ph idx="1"/>
          </p:nvPr>
        </p:nvSpPr>
        <p:spPr>
          <a:xfrm>
            <a:off x="548120" y="1817238"/>
            <a:ext cx="10515600" cy="4351338"/>
          </a:xfrm>
        </p:spPr>
        <p:txBody>
          <a:bodyPr>
            <a:noAutofit/>
          </a:bodyPr>
          <a:lstStyle/>
          <a:p>
            <a:pPr marL="0" indent="0">
              <a:lnSpc>
                <a:spcPct val="100000"/>
              </a:lnSpc>
              <a:spcBef>
                <a:spcPts val="0"/>
              </a:spcBef>
              <a:buNone/>
            </a:pPr>
            <a:r>
              <a:rPr lang="da-DK" sz="1400" dirty="0" smtClean="0">
                <a:solidFill>
                  <a:srgbClr val="63163A"/>
                </a:solidFill>
                <a:latin typeface="Arial" panose="020B0604020202020204" pitchFamily="34" charset="0"/>
                <a:cs typeface="Arial" panose="020B0604020202020204" pitchFamily="34" charset="0"/>
              </a:rPr>
              <a:t>Bliver </a:t>
            </a:r>
            <a:r>
              <a:rPr lang="da-DK" sz="1400" dirty="0">
                <a:solidFill>
                  <a:srgbClr val="63163A"/>
                </a:solidFill>
                <a:latin typeface="Arial" panose="020B0604020202020204" pitchFamily="34" charset="0"/>
                <a:cs typeface="Arial" panose="020B0604020202020204" pitchFamily="34" charset="0"/>
              </a:rPr>
              <a:t>I opmærksomme på usædvanlige aktiviteter hos en kunde, f.eks. transaktioner, som ikke følger kundens sædvanlige transaktionsmønster, eller en for kunden usædvanlig stor transaktion, skal I </a:t>
            </a:r>
            <a:r>
              <a:rPr lang="da-DK" sz="1400" dirty="0" smtClean="0">
                <a:solidFill>
                  <a:srgbClr val="63163A"/>
                </a:solidFill>
                <a:latin typeface="Arial" panose="020B0604020202020204" pitchFamily="34" charset="0"/>
                <a:cs typeface="Arial" panose="020B0604020202020204" pitchFamily="34" charset="0"/>
              </a:rPr>
              <a:t>undersøge </a:t>
            </a:r>
            <a:r>
              <a:rPr lang="da-DK" sz="1400" dirty="0">
                <a:solidFill>
                  <a:srgbClr val="63163A"/>
                </a:solidFill>
                <a:latin typeface="Arial" panose="020B0604020202020204" pitchFamily="34" charset="0"/>
                <a:cs typeface="Arial" panose="020B0604020202020204" pitchFamily="34" charset="0"/>
              </a:rPr>
              <a:t>baggrunden for aktiviteten. Det er især vigtigt, hvis der ikke umiddelbart er en logisk </a:t>
            </a:r>
            <a:r>
              <a:rPr lang="da-DK" sz="1400" dirty="0" smtClean="0">
                <a:solidFill>
                  <a:srgbClr val="63163A"/>
                </a:solidFill>
                <a:latin typeface="Arial" panose="020B0604020202020204" pitchFamily="34" charset="0"/>
                <a:cs typeface="Arial" panose="020B0604020202020204" pitchFamily="34" charset="0"/>
              </a:rPr>
              <a:t>økonomisk </a:t>
            </a:r>
            <a:r>
              <a:rPr lang="da-DK" sz="1400" dirty="0">
                <a:solidFill>
                  <a:srgbClr val="63163A"/>
                </a:solidFill>
                <a:latin typeface="Arial" panose="020B0604020202020204" pitchFamily="34" charset="0"/>
                <a:cs typeface="Arial" panose="020B0604020202020204" pitchFamily="34" charset="0"/>
              </a:rPr>
              <a:t>eller lovlig begrundelse for, hvorfor kunden har det givne aktivitetsmønster. </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Har I mistanke eller rimelig grund til at formode, at en aktivitet eller transaktion har eller har haft </a:t>
            </a:r>
            <a:r>
              <a:rPr lang="da-DK" sz="1400" dirty="0" smtClean="0">
                <a:solidFill>
                  <a:srgbClr val="63163A"/>
                </a:solidFill>
                <a:latin typeface="Arial" panose="020B0604020202020204" pitchFamily="34" charset="0"/>
                <a:cs typeface="Arial" panose="020B0604020202020204" pitchFamily="34" charset="0"/>
              </a:rPr>
              <a:t>tilknytning </a:t>
            </a:r>
            <a:r>
              <a:rPr lang="da-DK" sz="1400" dirty="0">
                <a:solidFill>
                  <a:srgbClr val="63163A"/>
                </a:solidFill>
                <a:latin typeface="Arial" panose="020B0604020202020204" pitchFamily="34" charset="0"/>
                <a:cs typeface="Arial" panose="020B0604020202020204" pitchFamily="34" charset="0"/>
              </a:rPr>
              <a:t>til hvidvask eller til finansiering af terrorisme, er I forpligtet til at undersøge og udvide jeres </a:t>
            </a:r>
            <a:r>
              <a:rPr lang="da-DK" sz="1400" dirty="0" smtClean="0">
                <a:solidFill>
                  <a:srgbClr val="63163A"/>
                </a:solidFill>
                <a:latin typeface="Arial" panose="020B0604020202020204" pitchFamily="34" charset="0"/>
                <a:cs typeface="Arial" panose="020B0604020202020204" pitchFamily="34" charset="0"/>
              </a:rPr>
              <a:t>overvågning </a:t>
            </a:r>
            <a:r>
              <a:rPr lang="da-DK" sz="1400" dirty="0">
                <a:solidFill>
                  <a:srgbClr val="63163A"/>
                </a:solidFill>
                <a:latin typeface="Arial" panose="020B0604020202020204" pitchFamily="34" charset="0"/>
                <a:cs typeface="Arial" panose="020B0604020202020204" pitchFamily="34" charset="0"/>
              </a:rPr>
              <a:t>af kunden for at afgøre, om jeres mistanke kan afkræftes. </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Sørg for at notere resultaterne af jeres undersøgelser. Af notaterne skal fremgå oplysninger om </a:t>
            </a:r>
            <a:r>
              <a:rPr lang="da-DK" sz="1400" dirty="0" smtClean="0">
                <a:solidFill>
                  <a:srgbClr val="63163A"/>
                </a:solidFill>
                <a:latin typeface="Arial" panose="020B0604020202020204" pitchFamily="34" charset="0"/>
                <a:cs typeface="Arial" panose="020B0604020202020204" pitchFamily="34" charset="0"/>
              </a:rPr>
              <a:t>kunden </a:t>
            </a:r>
            <a:r>
              <a:rPr lang="da-DK" sz="1400" dirty="0">
                <a:solidFill>
                  <a:srgbClr val="63163A"/>
                </a:solidFill>
                <a:latin typeface="Arial" panose="020B0604020202020204" pitchFamily="34" charset="0"/>
                <a:cs typeface="Arial" panose="020B0604020202020204" pitchFamily="34" charset="0"/>
              </a:rPr>
              <a:t>og aktiviteten samt en konklusion, som fortæller, hvad I vil gøre. Se nedenfor om opbevaring af noterne. </a:t>
            </a: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92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rotWithShape="1">
          <a:blip r:embed="rId2">
            <a:extLst>
              <a:ext uri="{28A0092B-C50C-407E-A947-70E740481C1C}">
                <a14:useLocalDpi xmlns:a14="http://schemas.microsoft.com/office/drawing/2010/main" val="0"/>
              </a:ext>
            </a:extLst>
          </a:blip>
          <a:srcRect l="43897" t="197" r="6057"/>
          <a:stretch/>
        </p:blipFill>
        <p:spPr>
          <a:xfrm>
            <a:off x="6091952" y="0"/>
            <a:ext cx="6100048" cy="6858000"/>
          </a:xfrm>
          <a:prstGeom prst="rect">
            <a:avLst/>
          </a:prstGeom>
        </p:spPr>
      </p:pic>
      <p:pic>
        <p:nvPicPr>
          <p:cNvPr id="13" name="Billede 12"/>
          <p:cNvPicPr>
            <a:picLocks noChangeAspect="1"/>
          </p:cNvPicPr>
          <p:nvPr/>
        </p:nvPicPr>
        <p:blipFill rotWithShape="1">
          <a:blip r:embed="rId3" cstate="print">
            <a:extLst>
              <a:ext uri="{28A0092B-C50C-407E-A947-70E740481C1C}">
                <a14:useLocalDpi xmlns:a14="http://schemas.microsoft.com/office/drawing/2010/main" val="0"/>
              </a:ext>
            </a:extLst>
          </a:blip>
          <a:srcRect l="3092" r="38498"/>
          <a:stretch/>
        </p:blipFill>
        <p:spPr>
          <a:xfrm>
            <a:off x="0" y="-11368"/>
            <a:ext cx="6104965" cy="6868800"/>
          </a:xfrm>
          <a:prstGeom prst="rect">
            <a:avLst/>
          </a:prstGeom>
        </p:spPr>
      </p:pic>
      <p:sp>
        <p:nvSpPr>
          <p:cNvPr id="5" name="Pladsholder til slidenummer 2"/>
          <p:cNvSpPr txBox="1">
            <a:spLocks/>
          </p:cNvSpPr>
          <p:nvPr/>
        </p:nvSpPr>
        <p:spPr>
          <a:xfrm>
            <a:off x="8938846" y="61100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pPr/>
              <a:t>14</a:t>
            </a:fld>
            <a:endParaRPr lang="da-DK" b="1" dirty="0">
              <a:solidFill>
                <a:schemeClr val="bg1"/>
              </a:solidFill>
              <a:latin typeface="Arial" panose="020B0604020202020204" pitchFamily="34" charset="0"/>
              <a:cs typeface="Arial" panose="020B0604020202020204" pitchFamily="34" charset="0"/>
            </a:endParaRPr>
          </a:p>
        </p:txBody>
      </p:sp>
      <p:sp>
        <p:nvSpPr>
          <p:cNvPr id="10" name="Tekstfelt 9"/>
          <p:cNvSpPr txBox="1"/>
          <p:nvPr/>
        </p:nvSpPr>
        <p:spPr>
          <a:xfrm>
            <a:off x="6583717" y="1442859"/>
            <a:ext cx="5126565" cy="3108543"/>
          </a:xfrm>
          <a:prstGeom prst="rect">
            <a:avLst/>
          </a:prstGeom>
          <a:noFill/>
        </p:spPr>
        <p:txBody>
          <a:bodyPr wrap="square" rtlCol="0">
            <a:spAutoFit/>
          </a:bodyPr>
          <a:lstStyle/>
          <a:p>
            <a:r>
              <a:rPr lang="da-DK" sz="1400" dirty="0" smtClean="0">
                <a:solidFill>
                  <a:schemeClr val="bg1"/>
                </a:solidFill>
                <a:latin typeface="Arial" panose="020B0604020202020204" pitchFamily="34" charset="0"/>
                <a:cs typeface="Arial" panose="020B0604020202020204" pitchFamily="34" charset="0"/>
              </a:rPr>
              <a:t>Hvis </a:t>
            </a:r>
            <a:r>
              <a:rPr lang="da-DK" sz="1400" dirty="0">
                <a:solidFill>
                  <a:schemeClr val="bg1"/>
                </a:solidFill>
                <a:latin typeface="Arial" panose="020B0604020202020204" pitchFamily="34" charset="0"/>
                <a:cs typeface="Arial" panose="020B0604020202020204" pitchFamily="34" charset="0"/>
              </a:rPr>
              <a:t>I mistænker en kunde, en transaktion, midler eller en aktivitet for at have tilknytning til hvidvask eller terrorfinansiering, skal I omgående underrette Hvidvasksekretariatet. Underretning skal ske på </a:t>
            </a:r>
            <a:r>
              <a:rPr lang="da-DK" sz="1400" dirty="0" err="1">
                <a:solidFill>
                  <a:schemeClr val="bg1"/>
                </a:solidFill>
                <a:latin typeface="Arial" panose="020B0604020202020204" pitchFamily="34" charset="0"/>
                <a:cs typeface="Arial" panose="020B0604020202020204" pitchFamily="34" charset="0"/>
              </a:rPr>
              <a:t>GoAML</a:t>
            </a:r>
            <a:r>
              <a:rPr lang="da-DK" sz="1400" dirty="0">
                <a:solidFill>
                  <a:schemeClr val="bg1"/>
                </a:solidFill>
                <a:latin typeface="Arial" panose="020B0604020202020204" pitchFamily="34" charset="0"/>
                <a:cs typeface="Arial" panose="020B0604020202020204" pitchFamily="34" charset="0"/>
              </a:rPr>
              <a:t>. I kan læse mere om dette på Hvidvasksekretariatets hjemmeside</a:t>
            </a: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Det samme gælder, hvis kunden henvender sig og ønsker jeres bistand til noget, som virker </a:t>
            </a:r>
            <a:r>
              <a:rPr lang="da-DK" sz="1400" dirty="0" smtClean="0">
                <a:solidFill>
                  <a:schemeClr val="bg1"/>
                </a:solidFill>
                <a:latin typeface="Arial" panose="020B0604020202020204" pitchFamily="34" charset="0"/>
                <a:cs typeface="Arial" panose="020B0604020202020204" pitchFamily="34" charset="0"/>
              </a:rPr>
              <a:t>mistænkeligt</a:t>
            </a:r>
            <a:r>
              <a:rPr lang="da-DK" sz="1400" dirty="0">
                <a:solidFill>
                  <a:schemeClr val="bg1"/>
                </a:solidFill>
                <a:latin typeface="Arial" panose="020B0604020202020204" pitchFamily="34" charset="0"/>
                <a:cs typeface="Arial" panose="020B0604020202020204" pitchFamily="34" charset="0"/>
              </a:rPr>
              <a:t>. </a:t>
            </a: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Hvis I er i tvivl, bør I altid underrette. Efter jeres underretning vurderer Hvidvasksekretariatet, om </a:t>
            </a:r>
            <a:r>
              <a:rPr lang="da-DK" sz="1400" dirty="0" smtClean="0">
                <a:solidFill>
                  <a:schemeClr val="bg1"/>
                </a:solidFill>
                <a:latin typeface="Arial" panose="020B0604020202020204" pitchFamily="34" charset="0"/>
                <a:cs typeface="Arial" panose="020B0604020202020204" pitchFamily="34" charset="0"/>
              </a:rPr>
              <a:t>sagen </a:t>
            </a:r>
            <a:r>
              <a:rPr lang="da-DK" sz="1400" dirty="0">
                <a:solidFill>
                  <a:schemeClr val="bg1"/>
                </a:solidFill>
                <a:latin typeface="Arial" panose="020B0604020202020204" pitchFamily="34" charset="0"/>
                <a:cs typeface="Arial" panose="020B0604020202020204" pitchFamily="34" charset="0"/>
              </a:rPr>
              <a:t>bør undersøges nærmere. Husk, at en underretning ikke er det samme som en politianmeldelse.</a:t>
            </a:r>
          </a:p>
          <a:p>
            <a:endParaRPr lang="da-DK" sz="1400" dirty="0">
              <a:solidFill>
                <a:schemeClr val="bg1"/>
              </a:solidFill>
              <a:latin typeface="Arial" panose="020B0604020202020204" pitchFamily="34" charset="0"/>
              <a:cs typeface="Arial" panose="020B0604020202020204" pitchFamily="34" charset="0"/>
            </a:endParaRPr>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21" y="6173786"/>
            <a:ext cx="1800958" cy="237680"/>
          </a:xfrm>
          <a:prstGeom prst="rect">
            <a:avLst/>
          </a:prstGeom>
        </p:spPr>
      </p:pic>
      <p:sp>
        <p:nvSpPr>
          <p:cNvPr id="14" name="Tekstfelt 13"/>
          <p:cNvSpPr txBox="1"/>
          <p:nvPr/>
        </p:nvSpPr>
        <p:spPr>
          <a:xfrm>
            <a:off x="6555481" y="551271"/>
            <a:ext cx="5103353" cy="461665"/>
          </a:xfrm>
          <a:prstGeom prst="rect">
            <a:avLst/>
          </a:prstGeom>
          <a:noFill/>
        </p:spPr>
        <p:txBody>
          <a:bodyPr wrap="square" rtlCol="0">
            <a:spAutoFit/>
          </a:bodyPr>
          <a:lstStyle/>
          <a:p>
            <a:r>
              <a:rPr lang="da-DK" sz="2400" b="1" dirty="0" smtClean="0">
                <a:solidFill>
                  <a:schemeClr val="bg1"/>
                </a:solidFill>
                <a:latin typeface="Arial" panose="020B0604020202020204" pitchFamily="34" charset="0"/>
                <a:cs typeface="Arial" panose="020B0604020202020204" pitchFamily="34" charset="0"/>
              </a:rPr>
              <a:t>10. Underretning</a:t>
            </a:r>
            <a:endParaRPr lang="da-DK" sz="2400" b="1" dirty="0">
              <a:solidFill>
                <a:schemeClr val="bg1"/>
              </a:solidFill>
              <a:latin typeface="Arial" panose="020B0604020202020204" pitchFamily="34" charset="0"/>
              <a:cs typeface="Arial" panose="020B0604020202020204" pitchFamily="34" charset="0"/>
            </a:endParaRPr>
          </a:p>
        </p:txBody>
      </p:sp>
      <p:pic>
        <p:nvPicPr>
          <p:cNvPr id="15" name="Billed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Tree>
    <p:extLst>
      <p:ext uri="{BB962C8B-B14F-4D97-AF65-F5344CB8AC3E}">
        <p14:creationId xmlns:p14="http://schemas.microsoft.com/office/powerpoint/2010/main" val="16382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rotWithShape="1">
          <a:blip r:embed="rId2" cstate="print">
            <a:extLst>
              <a:ext uri="{28A0092B-C50C-407E-A947-70E740481C1C}">
                <a14:useLocalDpi xmlns:a14="http://schemas.microsoft.com/office/drawing/2010/main" val="0"/>
              </a:ext>
            </a:extLst>
          </a:blip>
          <a:srcRect l="40746" r="1"/>
          <a:stretch/>
        </p:blipFill>
        <p:spPr>
          <a:xfrm>
            <a:off x="6087036" y="0"/>
            <a:ext cx="6104964" cy="6868800"/>
          </a:xfrm>
          <a:prstGeom prst="rect">
            <a:avLst/>
          </a:prstGeom>
        </p:spPr>
      </p:pic>
      <p:sp>
        <p:nvSpPr>
          <p:cNvPr id="5" name="Pladsholder til slidenummer 2"/>
          <p:cNvSpPr txBox="1">
            <a:spLocks/>
          </p:cNvSpPr>
          <p:nvPr/>
        </p:nvSpPr>
        <p:spPr>
          <a:xfrm>
            <a:off x="8938846" y="61100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pPr/>
              <a:t>15</a:t>
            </a:fld>
            <a:endParaRPr lang="da-DK" b="1" dirty="0">
              <a:solidFill>
                <a:schemeClr val="bg1"/>
              </a:solidFill>
              <a:latin typeface="Arial" panose="020B0604020202020204" pitchFamily="34" charset="0"/>
              <a:cs typeface="Arial" panose="020B0604020202020204" pitchFamily="34" charset="0"/>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9" name="Tekstfelt 8"/>
          <p:cNvSpPr txBox="1"/>
          <p:nvPr/>
        </p:nvSpPr>
        <p:spPr>
          <a:xfrm>
            <a:off x="548120" y="1729683"/>
            <a:ext cx="5126565" cy="2893100"/>
          </a:xfrm>
          <a:prstGeom prst="rect">
            <a:avLst/>
          </a:prstGeom>
          <a:noFill/>
        </p:spPr>
        <p:txBody>
          <a:bodyPr wrap="square" rtlCol="0">
            <a:spAutoFit/>
          </a:bodyPr>
          <a:lstStyle/>
          <a:p>
            <a:r>
              <a:rPr lang="da-DK" sz="1400" dirty="0">
                <a:solidFill>
                  <a:srgbClr val="63163A"/>
                </a:solidFill>
                <a:latin typeface="Arial" panose="020B0604020202020204" pitchFamily="34" charset="0"/>
                <a:cs typeface="Arial" panose="020B0604020202020204" pitchFamily="34" charset="0"/>
              </a:rPr>
              <a:t>Når jeres samarbejde med en kunde stopper, skal I opbevare alle væsentlige oplysninger i </a:t>
            </a:r>
            <a:r>
              <a:rPr lang="da-DK" sz="1400" dirty="0" smtClean="0">
                <a:solidFill>
                  <a:srgbClr val="63163A"/>
                </a:solidFill>
                <a:latin typeface="Arial" panose="020B0604020202020204" pitchFamily="34" charset="0"/>
                <a:cs typeface="Arial" panose="020B0604020202020204" pitchFamily="34" charset="0"/>
              </a:rPr>
              <a:t>fem </a:t>
            </a:r>
            <a:r>
              <a:rPr lang="da-DK" sz="1400" dirty="0">
                <a:solidFill>
                  <a:srgbClr val="63163A"/>
                </a:solidFill>
                <a:latin typeface="Arial" panose="020B0604020202020204" pitchFamily="34" charset="0"/>
                <a:cs typeface="Arial" panose="020B0604020202020204" pitchFamily="34" charset="0"/>
              </a:rPr>
              <a:t>år. </a:t>
            </a: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Efter hvidvaskloven skal I gemme legitimationsoplysninger og alle de oplysninger, der er indhentet i forbindelse med kundekendskabsprocedurerne, i </a:t>
            </a:r>
            <a:r>
              <a:rPr lang="da-DK" sz="1400" dirty="0" smtClean="0">
                <a:solidFill>
                  <a:srgbClr val="63163A"/>
                </a:solidFill>
                <a:latin typeface="Arial" panose="020B0604020202020204" pitchFamily="34" charset="0"/>
                <a:cs typeface="Arial" panose="020B0604020202020204" pitchFamily="34" charset="0"/>
              </a:rPr>
              <a:t>fem </a:t>
            </a:r>
            <a:r>
              <a:rPr lang="da-DK" sz="1400" dirty="0">
                <a:solidFill>
                  <a:srgbClr val="63163A"/>
                </a:solidFill>
                <a:latin typeface="Arial" panose="020B0604020202020204" pitchFamily="34" charset="0"/>
                <a:cs typeface="Arial" panose="020B0604020202020204" pitchFamily="34" charset="0"/>
              </a:rPr>
              <a:t>år. Det indbefatter dokumentation for identitets- og kontroloplysninger og kopi af de fremviste legitimationsdokumenter. </a:t>
            </a: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Yderligere skal I, hvis I har undersøgt en kunde som følge af mistanke om hvidvask eller </a:t>
            </a:r>
            <a:r>
              <a:rPr lang="da-DK" sz="1400" dirty="0" smtClean="0">
                <a:solidFill>
                  <a:srgbClr val="63163A"/>
                </a:solidFill>
                <a:latin typeface="Arial" panose="020B0604020202020204" pitchFamily="34" charset="0"/>
                <a:cs typeface="Arial" panose="020B0604020202020204" pitchFamily="34" charset="0"/>
              </a:rPr>
              <a:t>terrorfinansiering</a:t>
            </a:r>
            <a:r>
              <a:rPr lang="da-DK" sz="1400" dirty="0">
                <a:solidFill>
                  <a:srgbClr val="63163A"/>
                </a:solidFill>
                <a:latin typeface="Arial" panose="020B0604020202020204" pitchFamily="34" charset="0"/>
                <a:cs typeface="Arial" panose="020B0604020202020204" pitchFamily="34" charset="0"/>
              </a:rPr>
              <a:t>, opbevare resultaterne af undersøgelsen i </a:t>
            </a:r>
            <a:r>
              <a:rPr lang="da-DK" sz="1400" dirty="0" smtClean="0">
                <a:solidFill>
                  <a:srgbClr val="63163A"/>
                </a:solidFill>
                <a:latin typeface="Arial" panose="020B0604020202020204" pitchFamily="34" charset="0"/>
                <a:cs typeface="Arial" panose="020B0604020202020204" pitchFamily="34" charset="0"/>
              </a:rPr>
              <a:t>fem år</a:t>
            </a:r>
            <a:r>
              <a:rPr lang="da-DK" sz="1400" dirty="0">
                <a:solidFill>
                  <a:srgbClr val="63163A"/>
                </a:solidFill>
                <a:latin typeface="Arial" panose="020B0604020202020204" pitchFamily="34" charset="0"/>
                <a:cs typeface="Arial" panose="020B0604020202020204" pitchFamily="34" charset="0"/>
              </a:rPr>
              <a:t>. </a:t>
            </a:r>
          </a:p>
          <a:p>
            <a:endParaRPr lang="da-DK" sz="1400" dirty="0">
              <a:solidFill>
                <a:schemeClr val="bg1"/>
              </a:solidFill>
              <a:latin typeface="Arial" panose="020B0604020202020204" pitchFamily="34" charset="0"/>
              <a:cs typeface="Arial" panose="020B0604020202020204" pitchFamily="34" charset="0"/>
            </a:endParaRPr>
          </a:p>
        </p:txBody>
      </p:sp>
      <p:sp>
        <p:nvSpPr>
          <p:cNvPr id="10" name="Tekstfelt 9"/>
          <p:cNvSpPr txBox="1"/>
          <p:nvPr/>
        </p:nvSpPr>
        <p:spPr>
          <a:xfrm>
            <a:off x="548120" y="533342"/>
            <a:ext cx="5103353" cy="461665"/>
          </a:xfrm>
          <a:prstGeom prst="rect">
            <a:avLst/>
          </a:prstGeom>
          <a:noFill/>
        </p:spPr>
        <p:txBody>
          <a:bodyPr wrap="square" rtlCol="0">
            <a:spAutoFit/>
          </a:bodyPr>
          <a:lstStyle/>
          <a:p>
            <a:r>
              <a:rPr lang="da-DK" sz="2400" b="1" dirty="0" smtClean="0">
                <a:solidFill>
                  <a:srgbClr val="63163A"/>
                </a:solidFill>
                <a:latin typeface="Arial" panose="020B0604020202020204" pitchFamily="34" charset="0"/>
                <a:cs typeface="Arial" panose="020B0604020202020204" pitchFamily="34" charset="0"/>
              </a:rPr>
              <a:t>11. Dokumentation og opbevaring</a:t>
            </a:r>
            <a:endParaRPr lang="da-DK" sz="2400" b="1" dirty="0">
              <a:solidFill>
                <a:srgbClr val="6316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5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rotWithShape="1">
          <a:blip r:embed="rId2">
            <a:extLst>
              <a:ext uri="{28A0092B-C50C-407E-A947-70E740481C1C}">
                <a14:useLocalDpi xmlns:a14="http://schemas.microsoft.com/office/drawing/2010/main" val="0"/>
              </a:ext>
            </a:extLst>
          </a:blip>
          <a:srcRect l="43897" t="197" r="6057"/>
          <a:stretch/>
        </p:blipFill>
        <p:spPr>
          <a:xfrm>
            <a:off x="0" y="0"/>
            <a:ext cx="12192000" cy="6858000"/>
          </a:xfrm>
          <a:prstGeom prst="rect">
            <a:avLst/>
          </a:prstGeom>
        </p:spPr>
      </p:pic>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21" y="6173786"/>
            <a:ext cx="1800958" cy="237680"/>
          </a:xfrm>
          <a:prstGeom prst="rect">
            <a:avLst/>
          </a:prstGeom>
        </p:spPr>
      </p:pic>
      <p:sp>
        <p:nvSpPr>
          <p:cNvPr id="16" name="Tekstfelt 15"/>
          <p:cNvSpPr txBox="1"/>
          <p:nvPr/>
        </p:nvSpPr>
        <p:spPr>
          <a:xfrm>
            <a:off x="548120" y="627797"/>
            <a:ext cx="11133926" cy="5266188"/>
          </a:xfrm>
          <a:prstGeom prst="rect">
            <a:avLst/>
          </a:prstGeom>
          <a:noFill/>
        </p:spPr>
        <p:txBody>
          <a:bodyPr wrap="none" numCol="2" spcCol="360000" rtlCol="0">
            <a:noAutofit/>
          </a:bodyPr>
          <a:lstStyle/>
          <a:p>
            <a:endParaRPr lang="da-DK" sz="1400" dirty="0" smtClean="0">
              <a:solidFill>
                <a:schemeClr val="bg1"/>
              </a:solidFill>
              <a:latin typeface="Arial" panose="020B0604020202020204" pitchFamily="34" charset="0"/>
              <a:cs typeface="Arial" panose="020B0604020202020204" pitchFamily="34" charset="0"/>
            </a:endParaRPr>
          </a:p>
        </p:txBody>
      </p:sp>
      <p:sp>
        <p:nvSpPr>
          <p:cNvPr id="7"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t>16</a:t>
            </a:fld>
            <a:endParaRPr lang="da-DK" b="1" dirty="0">
              <a:solidFill>
                <a:schemeClr val="bg1"/>
              </a:solidFill>
              <a:latin typeface="Arial" panose="020B0604020202020204" pitchFamily="34" charset="0"/>
              <a:cs typeface="Arial" panose="020B0604020202020204" pitchFamily="34" charset="0"/>
            </a:endParaRPr>
          </a:p>
        </p:txBody>
      </p:sp>
      <p:sp>
        <p:nvSpPr>
          <p:cNvPr id="6" name="Tekstfelt 5"/>
          <p:cNvSpPr txBox="1"/>
          <p:nvPr/>
        </p:nvSpPr>
        <p:spPr>
          <a:xfrm>
            <a:off x="548120" y="627797"/>
            <a:ext cx="4013247" cy="461665"/>
          </a:xfrm>
          <a:prstGeom prst="rect">
            <a:avLst/>
          </a:prstGeom>
          <a:noFill/>
        </p:spPr>
        <p:txBody>
          <a:bodyPr wrap="square" rtlCol="0">
            <a:spAutoFit/>
          </a:bodyPr>
          <a:lstStyle/>
          <a:p>
            <a:r>
              <a:rPr lang="da-DK" sz="2400" b="1" dirty="0" smtClean="0">
                <a:solidFill>
                  <a:schemeClr val="bg1"/>
                </a:solidFill>
                <a:latin typeface="Arial" panose="020B0604020202020204" pitchFamily="34" charset="0"/>
                <a:cs typeface="Arial" panose="020B0604020202020204" pitchFamily="34" charset="0"/>
              </a:rPr>
              <a:t>12. Hvis i vil vide mere</a:t>
            </a:r>
            <a:endParaRPr lang="da-DK" sz="2400" b="1" dirty="0">
              <a:solidFill>
                <a:schemeClr val="bg1"/>
              </a:solidFill>
              <a:latin typeface="Arial" panose="020B0604020202020204" pitchFamily="34" charset="0"/>
              <a:cs typeface="Arial" panose="020B0604020202020204" pitchFamily="34" charset="0"/>
            </a:endParaRPr>
          </a:p>
        </p:txBody>
      </p:sp>
      <p:sp>
        <p:nvSpPr>
          <p:cNvPr id="8" name="Tekstfelt 7"/>
          <p:cNvSpPr txBox="1"/>
          <p:nvPr/>
        </p:nvSpPr>
        <p:spPr>
          <a:xfrm>
            <a:off x="548120" y="1724389"/>
            <a:ext cx="11133926" cy="4021318"/>
          </a:xfrm>
          <a:prstGeom prst="rect">
            <a:avLst/>
          </a:prstGeom>
          <a:noFill/>
        </p:spPr>
        <p:txBody>
          <a:bodyPr wrap="none" numCol="1" spcCol="360000" rtlCol="0">
            <a:noAutofit/>
          </a:bodyPr>
          <a:lstStyle/>
          <a:p>
            <a:r>
              <a:rPr lang="da-DK" sz="1400" dirty="0">
                <a:solidFill>
                  <a:schemeClr val="bg1"/>
                </a:solidFill>
                <a:latin typeface="Arial" panose="020B0604020202020204" pitchFamily="34" charset="0"/>
                <a:cs typeface="Arial" panose="020B0604020202020204" pitchFamily="34" charset="0"/>
              </a:rPr>
              <a:t>Denne guide er alene en introduktion til de regler i hvidvaskloven, som I skal kende og overholde. </a:t>
            </a: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I kan finde mere information i lov om forebyggende foranstaltninger mod hvidvask og finansiering af terrorisme (hvidvaskloven) og i </a:t>
            </a:r>
            <a:endParaRPr lang="da-DK" sz="1400" dirty="0" smtClean="0">
              <a:solidFill>
                <a:schemeClr val="bg1"/>
              </a:solidFill>
              <a:latin typeface="Arial" panose="020B0604020202020204" pitchFamily="34" charset="0"/>
              <a:cs typeface="Arial" panose="020B0604020202020204" pitchFamily="34" charset="0"/>
            </a:endParaRPr>
          </a:p>
          <a:p>
            <a:r>
              <a:rPr lang="da-DK" sz="1400" dirty="0" smtClean="0">
                <a:solidFill>
                  <a:schemeClr val="bg1"/>
                </a:solidFill>
                <a:latin typeface="Arial" panose="020B0604020202020204" pitchFamily="34" charset="0"/>
                <a:cs typeface="Arial" panose="020B0604020202020204" pitchFamily="34" charset="0"/>
              </a:rPr>
              <a:t>Finanstilsynets </a:t>
            </a:r>
            <a:r>
              <a:rPr lang="da-DK" sz="1400" dirty="0">
                <a:solidFill>
                  <a:schemeClr val="bg1"/>
                </a:solidFill>
                <a:latin typeface="Arial" panose="020B0604020202020204" pitchFamily="34" charset="0"/>
                <a:cs typeface="Arial" panose="020B0604020202020204" pitchFamily="34" charset="0"/>
              </a:rPr>
              <a:t>vejledning </a:t>
            </a:r>
            <a:r>
              <a:rPr lang="da-DK" sz="1400" dirty="0" smtClean="0">
                <a:solidFill>
                  <a:schemeClr val="bg1"/>
                </a:solidFill>
                <a:latin typeface="Arial" panose="020B0604020202020204" pitchFamily="34" charset="0"/>
                <a:cs typeface="Arial" panose="020B0604020202020204" pitchFamily="34" charset="0"/>
              </a:rPr>
              <a:t>til hvidvaskloven. </a:t>
            </a:r>
            <a:endParaRPr lang="da-DK" sz="1400" dirty="0">
              <a:solidFill>
                <a:schemeClr val="bg1"/>
              </a:solidFill>
              <a:latin typeface="Arial" panose="020B0604020202020204" pitchFamily="34" charset="0"/>
              <a:cs typeface="Arial" panose="020B0604020202020204" pitchFamily="34" charset="0"/>
            </a:endParaRP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Begge dele og en række andre oplysninger findes på finanstilsynet.dk under ”Hvidvask”.</a:t>
            </a: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Yderligere information findes på erhvervsstyrelsen.dk. </a:t>
            </a:r>
          </a:p>
          <a:p>
            <a:endParaRPr lang="da-DK" sz="1400" i="1" dirty="0" smtClean="0">
              <a:solidFill>
                <a:srgbClr val="6316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120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158874"/>
          </a:xfrm>
        </p:spPr>
        <p:txBody>
          <a:bodyPr>
            <a:normAutofit/>
          </a:bodyPr>
          <a:lstStyle/>
          <a:p>
            <a:r>
              <a:rPr lang="da-DK" sz="2400" dirty="0" smtClean="0">
                <a:solidFill>
                  <a:srgbClr val="63163A"/>
                </a:solidFill>
                <a:latin typeface="Arial" panose="020B0604020202020204" pitchFamily="34" charset="0"/>
                <a:cs typeface="Arial" panose="020B0604020202020204" pitchFamily="34" charset="0"/>
              </a:rPr>
              <a:t>BILAG </a:t>
            </a:r>
            <a:r>
              <a:rPr lang="da-DK" sz="2400" dirty="0">
                <a:solidFill>
                  <a:srgbClr val="63163A"/>
                </a:solidFill>
                <a:latin typeface="Arial" panose="020B0604020202020204" pitchFamily="34" charset="0"/>
                <a:cs typeface="Arial" panose="020B0604020202020204" pitchFamily="34" charset="0"/>
              </a:rPr>
              <a:t>1</a:t>
            </a:r>
            <a:br>
              <a:rPr lang="da-DK" sz="2400" dirty="0">
                <a:solidFill>
                  <a:srgbClr val="63163A"/>
                </a:solidFill>
                <a:latin typeface="Arial" panose="020B0604020202020204" pitchFamily="34" charset="0"/>
                <a:cs typeface="Arial" panose="020B0604020202020204" pitchFamily="34" charset="0"/>
              </a:rPr>
            </a:br>
            <a:r>
              <a:rPr lang="da-DK" sz="2400" dirty="0" smtClean="0">
                <a:solidFill>
                  <a:srgbClr val="63163A"/>
                </a:solidFill>
                <a:latin typeface="Arial" panose="020B0604020202020204" pitchFamily="34" charset="0"/>
                <a:cs typeface="Arial" panose="020B0604020202020204" pitchFamily="34" charset="0"/>
              </a:rPr>
              <a:t/>
            </a:r>
            <a:br>
              <a:rPr lang="da-DK" sz="2400" dirty="0" smtClean="0">
                <a:solidFill>
                  <a:srgbClr val="63163A"/>
                </a:solidFill>
                <a:latin typeface="Arial" panose="020B0604020202020204" pitchFamily="34" charset="0"/>
                <a:cs typeface="Arial" panose="020B0604020202020204" pitchFamily="34" charset="0"/>
              </a:rPr>
            </a:br>
            <a:r>
              <a:rPr lang="da-DK" sz="1400" dirty="0" smtClean="0">
                <a:solidFill>
                  <a:srgbClr val="63163A"/>
                </a:solidFill>
                <a:latin typeface="Arial" panose="020B0604020202020204" pitchFamily="34" charset="0"/>
                <a:cs typeface="Arial" panose="020B0604020202020204" pitchFamily="34" charset="0"/>
              </a:rPr>
              <a:t>Hvidvasklovens </a:t>
            </a:r>
            <a:r>
              <a:rPr lang="da-DK" sz="1400" dirty="0">
                <a:solidFill>
                  <a:srgbClr val="63163A"/>
                </a:solidFill>
                <a:latin typeface="Arial" panose="020B0604020202020204" pitchFamily="34" charset="0"/>
                <a:cs typeface="Arial" panose="020B0604020202020204" pitchFamily="34" charset="0"/>
              </a:rPr>
              <a:t>bilag 1, jf. § 1, stk. 1, nr. </a:t>
            </a:r>
            <a:r>
              <a:rPr lang="da-DK" sz="1400" dirty="0" smtClean="0">
                <a:solidFill>
                  <a:srgbClr val="63163A"/>
                </a:solidFill>
                <a:latin typeface="Arial" panose="020B0604020202020204" pitchFamily="34" charset="0"/>
                <a:cs typeface="Arial" panose="020B0604020202020204" pitchFamily="34" charset="0"/>
              </a:rPr>
              <a:t>8</a:t>
            </a:r>
            <a:endParaRPr lang="da-DK" sz="1400" dirty="0">
              <a:solidFill>
                <a:srgbClr val="63163A"/>
              </a:solidFill>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838200" y="1783976"/>
            <a:ext cx="10515600" cy="4392987"/>
          </a:xfrm>
        </p:spPr>
        <p:txBody>
          <a:bodyPr numCol="2">
            <a:noAutofit/>
          </a:bodyPr>
          <a:lstStyle/>
          <a:p>
            <a:pPr marL="514350" indent="-514350">
              <a:lnSpc>
                <a:spcPct val="100000"/>
              </a:lnSpc>
              <a:buFont typeface="+mj-lt"/>
              <a:buAutoNum type="arabicParenR"/>
            </a:pPr>
            <a:r>
              <a:rPr lang="da-DK" sz="1400" dirty="0" smtClean="0">
                <a:solidFill>
                  <a:srgbClr val="63163A"/>
                </a:solidFill>
                <a:latin typeface="Arial" panose="020B0604020202020204" pitchFamily="34" charset="0"/>
                <a:cs typeface="Arial" panose="020B0604020202020204" pitchFamily="34" charset="0"/>
              </a:rPr>
              <a:t>Modtagelse </a:t>
            </a:r>
            <a:r>
              <a:rPr lang="da-DK" sz="1400" dirty="0">
                <a:solidFill>
                  <a:srgbClr val="63163A"/>
                </a:solidFill>
                <a:latin typeface="Arial" panose="020B0604020202020204" pitchFamily="34" charset="0"/>
                <a:cs typeface="Arial" panose="020B0604020202020204" pitchFamily="34" charset="0"/>
              </a:rPr>
              <a:t>af indlån og andre tilbagebetalingspligtige </a:t>
            </a:r>
            <a:r>
              <a:rPr lang="da-DK" sz="1400" dirty="0" smtClean="0">
                <a:solidFill>
                  <a:srgbClr val="63163A"/>
                </a:solidFill>
                <a:latin typeface="Arial" panose="020B0604020202020204" pitchFamily="34" charset="0"/>
                <a:cs typeface="Arial" panose="020B0604020202020204" pitchFamily="34" charset="0"/>
              </a:rPr>
              <a:t>midler.</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Udlånsvirksomhed, </a:t>
            </a:r>
            <a:r>
              <a:rPr lang="da-DK" sz="1400" dirty="0" smtClean="0">
                <a:solidFill>
                  <a:srgbClr val="63163A"/>
                </a:solidFill>
                <a:latin typeface="Arial" panose="020B0604020202020204" pitchFamily="34" charset="0"/>
                <a:cs typeface="Arial" panose="020B0604020202020204" pitchFamily="34" charset="0"/>
              </a:rPr>
              <a:t>herunder</a:t>
            </a:r>
            <a:endParaRPr lang="da-DK" sz="1400" dirty="0">
              <a:solidFill>
                <a:srgbClr val="63163A"/>
              </a:solidFill>
              <a:latin typeface="Arial" panose="020B0604020202020204" pitchFamily="34" charset="0"/>
              <a:cs typeface="Arial" panose="020B0604020202020204" pitchFamily="34" charset="0"/>
            </a:endParaRP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f</a:t>
            </a:r>
            <a:r>
              <a:rPr lang="da-DK" sz="1400" dirty="0" smtClean="0">
                <a:solidFill>
                  <a:srgbClr val="63163A"/>
                </a:solidFill>
                <a:latin typeface="Arial" panose="020B0604020202020204" pitchFamily="34" charset="0"/>
                <a:cs typeface="Arial" panose="020B0604020202020204" pitchFamily="34" charset="0"/>
              </a:rPr>
              <a:t>orbrugerkreditter,</a:t>
            </a:r>
            <a:endParaRPr lang="da-DK" sz="1400" dirty="0">
              <a:solidFill>
                <a:srgbClr val="63163A"/>
              </a:solidFill>
              <a:latin typeface="Arial" panose="020B0604020202020204" pitchFamily="34" charset="0"/>
              <a:cs typeface="Arial" panose="020B0604020202020204" pitchFamily="34" charset="0"/>
            </a:endParaRP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r</a:t>
            </a:r>
            <a:r>
              <a:rPr lang="da-DK" sz="1400" dirty="0" smtClean="0">
                <a:solidFill>
                  <a:srgbClr val="63163A"/>
                </a:solidFill>
                <a:latin typeface="Arial" panose="020B0604020202020204" pitchFamily="34" charset="0"/>
                <a:cs typeface="Arial" panose="020B0604020202020204" pitchFamily="34" charset="0"/>
              </a:rPr>
              <a:t>ealkreditlån,</a:t>
            </a:r>
            <a:endParaRPr lang="da-DK" sz="1400" dirty="0">
              <a:solidFill>
                <a:srgbClr val="63163A"/>
              </a:solidFill>
              <a:latin typeface="Arial" panose="020B0604020202020204" pitchFamily="34" charset="0"/>
              <a:cs typeface="Arial" panose="020B0604020202020204" pitchFamily="34" charset="0"/>
            </a:endParaRP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factoring og </a:t>
            </a:r>
            <a:r>
              <a:rPr lang="da-DK" sz="1400" dirty="0" smtClean="0">
                <a:solidFill>
                  <a:srgbClr val="63163A"/>
                </a:solidFill>
                <a:latin typeface="Arial" panose="020B0604020202020204" pitchFamily="34" charset="0"/>
                <a:cs typeface="Arial" panose="020B0604020202020204" pitchFamily="34" charset="0"/>
              </a:rPr>
              <a:t>diskontering,</a:t>
            </a:r>
            <a:endParaRPr lang="da-DK" sz="1400" dirty="0">
              <a:solidFill>
                <a:srgbClr val="63163A"/>
              </a:solidFill>
              <a:latin typeface="Arial" panose="020B0604020202020204" pitchFamily="34" charset="0"/>
              <a:cs typeface="Arial" panose="020B0604020202020204" pitchFamily="34" charset="0"/>
            </a:endParaRP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handelskreditter (inkl. </a:t>
            </a:r>
            <a:r>
              <a:rPr lang="da-DK" sz="1400" dirty="0" err="1">
                <a:solidFill>
                  <a:srgbClr val="63163A"/>
                </a:solidFill>
                <a:latin typeface="Arial" panose="020B0604020202020204" pitchFamily="34" charset="0"/>
                <a:cs typeface="Arial" panose="020B0604020202020204" pitchFamily="34" charset="0"/>
              </a:rPr>
              <a:t>forfaitering</a:t>
            </a:r>
            <a:r>
              <a:rPr lang="da-DK" sz="1400" dirty="0" smtClean="0">
                <a:solidFill>
                  <a:srgbClr val="63163A"/>
                </a:solidFill>
                <a:latin typeface="Arial" panose="020B0604020202020204" pitchFamily="34" charset="0"/>
                <a:cs typeface="Arial" panose="020B0604020202020204" pitchFamily="34" charset="0"/>
              </a:rPr>
              <a:t>).</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Finansiel </a:t>
            </a:r>
            <a:r>
              <a:rPr lang="da-DK" sz="1400" dirty="0" smtClean="0">
                <a:solidFill>
                  <a:srgbClr val="63163A"/>
                </a:solidFill>
                <a:latin typeface="Arial" panose="020B0604020202020204" pitchFamily="34" charset="0"/>
                <a:cs typeface="Arial" panose="020B0604020202020204" pitchFamily="34" charset="0"/>
              </a:rPr>
              <a:t>leasing.</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Udstedelse og administration af andre betalingsmidler (for eksempel rejsechecks og bankveksler), </a:t>
            </a:r>
            <a:r>
              <a:rPr lang="da-DK" sz="1400" dirty="0" smtClean="0">
                <a:solidFill>
                  <a:srgbClr val="63163A"/>
                </a:solidFill>
                <a:latin typeface="Arial" panose="020B0604020202020204" pitchFamily="34" charset="0"/>
                <a:cs typeface="Arial" panose="020B0604020202020204" pitchFamily="34" charset="0"/>
              </a:rPr>
              <a:t>idet </a:t>
            </a:r>
            <a:r>
              <a:rPr lang="da-DK" sz="1400" dirty="0">
                <a:solidFill>
                  <a:srgbClr val="63163A"/>
                </a:solidFill>
                <a:latin typeface="Arial" panose="020B0604020202020204" pitchFamily="34" charset="0"/>
                <a:cs typeface="Arial" panose="020B0604020202020204" pitchFamily="34" charset="0"/>
              </a:rPr>
              <a:t>omfang, aktiviteten ikke er omfattet af lov om </a:t>
            </a:r>
            <a:r>
              <a:rPr lang="da-DK" sz="1400" dirty="0" smtClean="0">
                <a:solidFill>
                  <a:srgbClr val="63163A"/>
                </a:solidFill>
                <a:latin typeface="Arial" panose="020B0604020202020204" pitchFamily="34" charset="0"/>
                <a:cs typeface="Arial" panose="020B0604020202020204" pitchFamily="34" charset="0"/>
              </a:rPr>
              <a:t>betalinger.</a:t>
            </a:r>
          </a:p>
          <a:p>
            <a:pPr marL="514350" indent="-514350">
              <a:lnSpc>
                <a:spcPct val="100000"/>
              </a:lnSpc>
              <a:buFont typeface="+mj-lt"/>
              <a:buAutoNum type="arabicParenR"/>
            </a:pPr>
            <a:r>
              <a:rPr lang="da-DK" sz="1400" dirty="0" smtClean="0">
                <a:solidFill>
                  <a:srgbClr val="63163A"/>
                </a:solidFill>
                <a:latin typeface="Arial" panose="020B0604020202020204" pitchFamily="34" charset="0"/>
                <a:cs typeface="Arial" panose="020B0604020202020204" pitchFamily="34" charset="0"/>
              </a:rPr>
              <a:t>Sikkerhedsstillelse </a:t>
            </a:r>
            <a:r>
              <a:rPr lang="da-DK" sz="1400" dirty="0">
                <a:solidFill>
                  <a:srgbClr val="63163A"/>
                </a:solidFill>
                <a:latin typeface="Arial" panose="020B0604020202020204" pitchFamily="34" charset="0"/>
                <a:cs typeface="Arial" panose="020B0604020202020204" pitchFamily="34" charset="0"/>
              </a:rPr>
              <a:t>og </a:t>
            </a:r>
            <a:r>
              <a:rPr lang="da-DK" sz="1400" dirty="0" smtClean="0">
                <a:solidFill>
                  <a:srgbClr val="63163A"/>
                </a:solidFill>
                <a:latin typeface="Arial" panose="020B0604020202020204" pitchFamily="34" charset="0"/>
                <a:cs typeface="Arial" panose="020B0604020202020204" pitchFamily="34" charset="0"/>
              </a:rPr>
              <a:t>garantier.</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Transaktioner for kunders regning vedrørende</a:t>
            </a: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pengemarkedsinstrumenter (checks, veksler, indskudsbeviser m.v.),</a:t>
            </a: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valutamarkedet,</a:t>
            </a: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finansielle futures og optioner,</a:t>
            </a: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valuta- og renteinstrumenter,</a:t>
            </a:r>
          </a:p>
          <a:p>
            <a:pPr marL="971550" lvl="1" indent="-514350">
              <a:lnSpc>
                <a:spcPct val="100000"/>
              </a:lnSpc>
              <a:buFont typeface="+mj-lt"/>
              <a:buAutoNum type="alphaLcParenR"/>
            </a:pPr>
            <a:r>
              <a:rPr lang="da-DK" sz="1400" dirty="0">
                <a:solidFill>
                  <a:srgbClr val="63163A"/>
                </a:solidFill>
                <a:latin typeface="Arial" panose="020B0604020202020204" pitchFamily="34" charset="0"/>
                <a:cs typeface="Arial" panose="020B0604020202020204" pitchFamily="34" charset="0"/>
              </a:rPr>
              <a:t>v</a:t>
            </a:r>
            <a:r>
              <a:rPr lang="da-DK" sz="1400" dirty="0" smtClean="0">
                <a:solidFill>
                  <a:srgbClr val="63163A"/>
                </a:solidFill>
                <a:latin typeface="Arial" panose="020B0604020202020204" pitchFamily="34" charset="0"/>
                <a:cs typeface="Arial" panose="020B0604020202020204" pitchFamily="34" charset="0"/>
              </a:rPr>
              <a:t>ærdipapirer.</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Medvirken ved emission af værdipapirer og tjenesteydelser i forbindelse </a:t>
            </a:r>
            <a:r>
              <a:rPr lang="da-DK" sz="1400" dirty="0" smtClean="0">
                <a:solidFill>
                  <a:srgbClr val="63163A"/>
                </a:solidFill>
                <a:latin typeface="Arial" panose="020B0604020202020204" pitchFamily="34" charset="0"/>
                <a:cs typeface="Arial" panose="020B0604020202020204" pitchFamily="34" charset="0"/>
              </a:rPr>
              <a:t>hermed.</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Rådgivning til virksomheder vedrørende kapitalstruktur, industristrategi og dermed </a:t>
            </a:r>
            <a:r>
              <a:rPr lang="da-DK" sz="1400" dirty="0" smtClean="0">
                <a:solidFill>
                  <a:srgbClr val="63163A"/>
                </a:solidFill>
                <a:latin typeface="Arial" panose="020B0604020202020204" pitchFamily="34" charset="0"/>
                <a:cs typeface="Arial" panose="020B0604020202020204" pitchFamily="34" charset="0"/>
              </a:rPr>
              <a:t>beslægtede spørgsmål </a:t>
            </a:r>
            <a:r>
              <a:rPr lang="da-DK" sz="1400" dirty="0">
                <a:solidFill>
                  <a:srgbClr val="63163A"/>
                </a:solidFill>
                <a:latin typeface="Arial" panose="020B0604020202020204" pitchFamily="34" charset="0"/>
                <a:cs typeface="Arial" panose="020B0604020202020204" pitchFamily="34" charset="0"/>
              </a:rPr>
              <a:t>samt rådgivning og tjenesteydelser vedrørende sammenslutning og opkøb af </a:t>
            </a:r>
            <a:r>
              <a:rPr lang="da-DK" sz="1400" dirty="0" smtClean="0">
                <a:solidFill>
                  <a:srgbClr val="63163A"/>
                </a:solidFill>
                <a:latin typeface="Arial" panose="020B0604020202020204" pitchFamily="34" charset="0"/>
                <a:cs typeface="Arial" panose="020B0604020202020204" pitchFamily="34" charset="0"/>
              </a:rPr>
              <a:t>virksomheder.</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Pengeformidling (</a:t>
            </a:r>
            <a:r>
              <a:rPr lang="da-DK" sz="1400" dirty="0" err="1">
                <a:solidFill>
                  <a:srgbClr val="63163A"/>
                </a:solidFill>
                <a:latin typeface="Arial" panose="020B0604020202020204" pitchFamily="34" charset="0"/>
                <a:cs typeface="Arial" panose="020B0604020202020204" pitchFamily="34" charset="0"/>
              </a:rPr>
              <a:t>money</a:t>
            </a:r>
            <a:r>
              <a:rPr lang="da-DK" sz="1400" dirty="0">
                <a:solidFill>
                  <a:srgbClr val="63163A"/>
                </a:solidFill>
                <a:latin typeface="Arial" panose="020B0604020202020204" pitchFamily="34" charset="0"/>
                <a:cs typeface="Arial" panose="020B0604020202020204" pitchFamily="34" charset="0"/>
              </a:rPr>
              <a:t> </a:t>
            </a:r>
            <a:r>
              <a:rPr lang="da-DK" sz="1400" dirty="0" err="1">
                <a:solidFill>
                  <a:srgbClr val="63163A"/>
                </a:solidFill>
                <a:latin typeface="Arial" panose="020B0604020202020204" pitchFamily="34" charset="0"/>
                <a:cs typeface="Arial" panose="020B0604020202020204" pitchFamily="34" charset="0"/>
              </a:rPr>
              <a:t>broking</a:t>
            </a:r>
            <a:r>
              <a:rPr lang="da-DK" sz="1400" dirty="0" smtClean="0">
                <a:solidFill>
                  <a:srgbClr val="63163A"/>
                </a:solidFill>
                <a:latin typeface="Arial" panose="020B0604020202020204" pitchFamily="34" charset="0"/>
                <a:cs typeface="Arial" panose="020B0604020202020204" pitchFamily="34" charset="0"/>
              </a:rPr>
              <a:t>).</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Porteføljeadministration og </a:t>
            </a:r>
            <a:r>
              <a:rPr lang="da-DK" sz="1400" dirty="0" smtClean="0">
                <a:solidFill>
                  <a:srgbClr val="63163A"/>
                </a:solidFill>
                <a:latin typeface="Arial" panose="020B0604020202020204" pitchFamily="34" charset="0"/>
                <a:cs typeface="Arial" panose="020B0604020202020204" pitchFamily="34" charset="0"/>
              </a:rPr>
              <a:t>–rådgivning.</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a:solidFill>
                  <a:srgbClr val="63163A"/>
                </a:solidFill>
                <a:latin typeface="Arial" panose="020B0604020202020204" pitchFamily="34" charset="0"/>
                <a:cs typeface="Arial" panose="020B0604020202020204" pitchFamily="34" charset="0"/>
              </a:rPr>
              <a:t>Opbevaring og forvaltning af </a:t>
            </a:r>
            <a:r>
              <a:rPr lang="da-DK" sz="1400" dirty="0" smtClean="0">
                <a:solidFill>
                  <a:srgbClr val="63163A"/>
                </a:solidFill>
                <a:latin typeface="Arial" panose="020B0604020202020204" pitchFamily="34" charset="0"/>
                <a:cs typeface="Arial" panose="020B0604020202020204" pitchFamily="34" charset="0"/>
              </a:rPr>
              <a:t>værdipapirer.</a:t>
            </a:r>
            <a:endParaRPr lang="da-DK" sz="1400" dirty="0">
              <a:solidFill>
                <a:srgbClr val="63163A"/>
              </a:solidFill>
              <a:latin typeface="Arial" panose="020B0604020202020204" pitchFamily="34" charset="0"/>
              <a:cs typeface="Arial" panose="020B0604020202020204" pitchFamily="34" charset="0"/>
            </a:endParaRPr>
          </a:p>
          <a:p>
            <a:pPr marL="514350" indent="-514350">
              <a:lnSpc>
                <a:spcPct val="100000"/>
              </a:lnSpc>
              <a:buFont typeface="+mj-lt"/>
              <a:buAutoNum type="arabicParenR"/>
            </a:pPr>
            <a:r>
              <a:rPr lang="da-DK" sz="1400" dirty="0" smtClean="0">
                <a:solidFill>
                  <a:srgbClr val="63163A"/>
                </a:solidFill>
                <a:latin typeface="Arial" panose="020B0604020202020204" pitchFamily="34" charset="0"/>
                <a:cs typeface="Arial" panose="020B0604020202020204" pitchFamily="34" charset="0"/>
              </a:rPr>
              <a:t>Boksudlejning.</a:t>
            </a:r>
            <a:endParaRPr lang="da-DK" sz="1400" dirty="0">
              <a:solidFill>
                <a:srgbClr val="63163A"/>
              </a:solidFill>
              <a:latin typeface="Arial" panose="020B0604020202020204" pitchFamily="34" charset="0"/>
              <a:cs typeface="Arial" panose="020B0604020202020204" pitchFamily="34" charset="0"/>
            </a:endParaRPr>
          </a:p>
        </p:txBody>
      </p:sp>
      <p:sp>
        <p:nvSpPr>
          <p:cNvPr id="5" name="Pladsholder til slidenummer 2"/>
          <p:cNvSpPr txBox="1">
            <a:spLocks/>
          </p:cNvSpPr>
          <p:nvPr/>
        </p:nvSpPr>
        <p:spPr>
          <a:xfrm>
            <a:off x="8938846" y="61100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pPr/>
              <a:t>17</a:t>
            </a:fld>
            <a:endParaRPr lang="da-DK" b="1" dirty="0">
              <a:solidFill>
                <a:schemeClr val="tx1"/>
              </a:solidFill>
              <a:latin typeface="Arial" panose="020B0604020202020204" pitchFamily="34" charset="0"/>
              <a:cs typeface="Arial" panose="020B0604020202020204" pitchFamily="34" charset="0"/>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Tree>
    <p:extLst>
      <p:ext uri="{BB962C8B-B14F-4D97-AF65-F5344CB8AC3E}">
        <p14:creationId xmlns:p14="http://schemas.microsoft.com/office/powerpoint/2010/main" val="228649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298" y="-1"/>
            <a:ext cx="6080137" cy="6867625"/>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3"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t>2</a:t>
            </a:fld>
            <a:endParaRPr lang="da-DK" b="1" dirty="0">
              <a:solidFill>
                <a:schemeClr val="bg1"/>
              </a:solidFill>
              <a:latin typeface="Arial" panose="020B0604020202020204" pitchFamily="34" charset="0"/>
              <a:cs typeface="Arial" panose="020B0604020202020204" pitchFamily="34" charset="0"/>
            </a:endParaRPr>
          </a:p>
        </p:txBody>
      </p:sp>
      <p:sp>
        <p:nvSpPr>
          <p:cNvPr id="13" name="Tekstfelt 12"/>
          <p:cNvSpPr txBox="1"/>
          <p:nvPr/>
        </p:nvSpPr>
        <p:spPr>
          <a:xfrm>
            <a:off x="548120" y="1017765"/>
            <a:ext cx="5126565" cy="4832092"/>
          </a:xfrm>
          <a:prstGeom prst="rect">
            <a:avLst/>
          </a:prstGeom>
          <a:noFill/>
        </p:spPr>
        <p:txBody>
          <a:bodyPr wrap="square" rtlCol="0">
            <a:spAutoFit/>
          </a:bodyPr>
          <a:lstStyle/>
          <a:p>
            <a:r>
              <a:rPr lang="da-DK" sz="1400" dirty="0">
                <a:solidFill>
                  <a:srgbClr val="63163A"/>
                </a:solidFill>
                <a:latin typeface="Arial" panose="020B0604020202020204" pitchFamily="34" charset="0"/>
                <a:cs typeface="Arial" panose="020B0604020202020204" pitchFamily="34" charset="0"/>
              </a:rPr>
              <a:t>Denne guide er til personer og virksomheder (under ét kaldet virksomheder), som udøver finansiel aktivitet, og som derved er omfattet af hvidvaskloven og underlagt Finanstilsynets tilsyn.  </a:t>
            </a: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Guiden giver jer et overblik over de regler og forpligtelser, som jeres virksomhed skal overholde i henhold til hvidvaskloven. Det er jeres ansvar at </a:t>
            </a:r>
            <a:r>
              <a:rPr lang="da-DK" sz="1400" dirty="0" smtClean="0">
                <a:solidFill>
                  <a:srgbClr val="63163A"/>
                </a:solidFill>
                <a:latin typeface="Arial" panose="020B0604020202020204" pitchFamily="34" charset="0"/>
                <a:cs typeface="Arial" panose="020B0604020202020204" pitchFamily="34" charset="0"/>
              </a:rPr>
              <a:t>sikre, </a:t>
            </a:r>
            <a:r>
              <a:rPr lang="da-DK" sz="1400" dirty="0">
                <a:solidFill>
                  <a:srgbClr val="63163A"/>
                </a:solidFill>
                <a:latin typeface="Arial" panose="020B0604020202020204" pitchFamily="34" charset="0"/>
                <a:cs typeface="Arial" panose="020B0604020202020204" pitchFamily="34" charset="0"/>
              </a:rPr>
              <a:t>at jeres virksomhed kender og lever op til </a:t>
            </a:r>
            <a:r>
              <a:rPr lang="da-DK" sz="1400" dirty="0" smtClean="0">
                <a:solidFill>
                  <a:srgbClr val="63163A"/>
                </a:solidFill>
                <a:latin typeface="Arial" panose="020B0604020202020204" pitchFamily="34" charset="0"/>
                <a:cs typeface="Arial" panose="020B0604020202020204" pitchFamily="34" charset="0"/>
              </a:rPr>
              <a:t>reglerne</a:t>
            </a:r>
            <a:r>
              <a:rPr lang="da-DK" sz="1400" dirty="0">
                <a:solidFill>
                  <a:srgbClr val="63163A"/>
                </a:solidFill>
                <a:latin typeface="Arial" panose="020B0604020202020204" pitchFamily="34" charset="0"/>
                <a:cs typeface="Arial" panose="020B0604020202020204" pitchFamily="34" charset="0"/>
              </a:rPr>
              <a:t>. Det fulde kenskab til reglernes omfang får I</a:t>
            </a:r>
            <a:r>
              <a:rPr lang="da-DK" sz="1400" dirty="0" smtClean="0">
                <a:solidFill>
                  <a:srgbClr val="63163A"/>
                </a:solidFill>
                <a:latin typeface="Arial" panose="020B0604020202020204" pitchFamily="34" charset="0"/>
                <a:cs typeface="Arial" panose="020B0604020202020204" pitchFamily="34" charset="0"/>
              </a:rPr>
              <a:t> </a:t>
            </a:r>
            <a:r>
              <a:rPr lang="da-DK" sz="1400" dirty="0">
                <a:solidFill>
                  <a:srgbClr val="63163A"/>
                </a:solidFill>
                <a:latin typeface="Arial" panose="020B0604020202020204" pitchFamily="34" charset="0"/>
                <a:cs typeface="Arial" panose="020B0604020202020204" pitchFamily="34" charset="0"/>
              </a:rPr>
              <a:t>ikke i denne korte guide. Guiden bringer </a:t>
            </a:r>
            <a:r>
              <a:rPr lang="da-DK" sz="1400" dirty="0" smtClean="0">
                <a:solidFill>
                  <a:srgbClr val="63163A"/>
                </a:solidFill>
                <a:latin typeface="Arial" panose="020B0604020202020204" pitchFamily="34" charset="0"/>
                <a:cs typeface="Arial" panose="020B0604020202020204" pitchFamily="34" charset="0"/>
              </a:rPr>
              <a:t>jer </a:t>
            </a:r>
            <a:r>
              <a:rPr lang="da-DK" sz="1400" dirty="0">
                <a:solidFill>
                  <a:srgbClr val="63163A"/>
                </a:solidFill>
                <a:latin typeface="Arial" panose="020B0604020202020204" pitchFamily="34" charset="0"/>
                <a:cs typeface="Arial" panose="020B0604020202020204" pitchFamily="34" charset="0"/>
              </a:rPr>
              <a:t>alene på sporet af de vigtigste forpligtelser.</a:t>
            </a: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Samtidig kan guiden bruges til at forklare jeres kunder, hvorfor I efter hvidvaskloven er forpligtet til at have et omfattende kundekendskab og derfor er nødt til at bede dem om bl.a. legitimationsoplysninger og oplysninger om ejerforhold i deres virksomheder</a:t>
            </a:r>
            <a:r>
              <a:rPr lang="da-DK" sz="1400" dirty="0" smtClean="0">
                <a:solidFill>
                  <a:srgbClr val="63163A"/>
                </a:solidFill>
                <a:latin typeface="Arial" panose="020B0604020202020204" pitchFamily="34" charset="0"/>
                <a:cs typeface="Arial" panose="020B0604020202020204" pitchFamily="34" charset="0"/>
              </a:rPr>
              <a:t>.</a:t>
            </a:r>
          </a:p>
          <a:p>
            <a:endParaRPr lang="da-DK" sz="1400" dirty="0">
              <a:solidFill>
                <a:srgbClr val="63163A"/>
              </a:solidFill>
              <a:latin typeface="Arial" panose="020B0604020202020204" pitchFamily="34" charset="0"/>
              <a:cs typeface="Arial" panose="020B0604020202020204" pitchFamily="34" charset="0"/>
            </a:endParaRP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Venlig hilsen</a:t>
            </a:r>
          </a:p>
          <a:p>
            <a:r>
              <a:rPr lang="da-DK" sz="1400" dirty="0">
                <a:solidFill>
                  <a:srgbClr val="63163A"/>
                </a:solidFill>
                <a:latin typeface="Arial" panose="020B0604020202020204" pitchFamily="34" charset="0"/>
                <a:cs typeface="Arial" panose="020B0604020202020204" pitchFamily="34" charset="0"/>
              </a:rPr>
              <a:t>Finanstilsynet</a:t>
            </a:r>
          </a:p>
          <a:p>
            <a:endParaRPr lang="da-DK" sz="1400" dirty="0">
              <a:solidFill>
                <a:srgbClr val="6316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420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2">
            <a:extLst>
              <a:ext uri="{28A0092B-C50C-407E-A947-70E740481C1C}">
                <a14:useLocalDpi xmlns:a14="http://schemas.microsoft.com/office/drawing/2010/main" val="0"/>
              </a:ext>
            </a:extLst>
          </a:blip>
          <a:srcRect l="43897" t="197" r="6057"/>
          <a:stretch/>
        </p:blipFill>
        <p:spPr>
          <a:xfrm>
            <a:off x="6091952" y="0"/>
            <a:ext cx="6100048" cy="6858000"/>
          </a:xfrm>
          <a:prstGeom prst="rect">
            <a:avLst/>
          </a:prstGeom>
        </p:spPr>
      </p:pic>
      <p:pic>
        <p:nvPicPr>
          <p:cNvPr id="24" name="Billede 23"/>
          <p:cNvPicPr>
            <a:picLocks noChangeAspect="1"/>
          </p:cNvPicPr>
          <p:nvPr/>
        </p:nvPicPr>
        <p:blipFill rotWithShape="1">
          <a:blip r:embed="rId3">
            <a:extLst>
              <a:ext uri="{28A0092B-C50C-407E-A947-70E740481C1C}">
                <a14:useLocalDpi xmlns:a14="http://schemas.microsoft.com/office/drawing/2010/main" val="0"/>
              </a:ext>
            </a:extLst>
          </a:blip>
          <a:srcRect l="45896" r="9726"/>
          <a:stretch/>
        </p:blipFill>
        <p:spPr>
          <a:xfrm>
            <a:off x="-273" y="0"/>
            <a:ext cx="6102000" cy="6874948"/>
          </a:xfrm>
          <a:prstGeom prst="rect">
            <a:avLst/>
          </a:prstGeom>
        </p:spPr>
      </p:pic>
      <p:pic>
        <p:nvPicPr>
          <p:cNvPr id="16" name="Bille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21" y="6173786"/>
            <a:ext cx="1800958" cy="237680"/>
          </a:xfrm>
          <a:prstGeom prst="rect">
            <a:avLst/>
          </a:prstGeom>
        </p:spPr>
      </p:pic>
      <p:sp>
        <p:nvSpPr>
          <p:cNvPr id="11" name="Tekstfelt 10"/>
          <p:cNvSpPr txBox="1"/>
          <p:nvPr/>
        </p:nvSpPr>
        <p:spPr>
          <a:xfrm>
            <a:off x="6578693" y="369550"/>
            <a:ext cx="5613307" cy="830997"/>
          </a:xfrm>
          <a:prstGeom prst="rect">
            <a:avLst/>
          </a:prstGeom>
          <a:noFill/>
        </p:spPr>
        <p:txBody>
          <a:bodyPr wrap="square" rtlCol="0">
            <a:spAutoFit/>
          </a:bodyPr>
          <a:lstStyle/>
          <a:p>
            <a:r>
              <a:rPr lang="da-DK" sz="2400" b="1" dirty="0" smtClean="0">
                <a:solidFill>
                  <a:schemeClr val="bg1"/>
                </a:solidFill>
                <a:latin typeface="Arial" panose="020B0604020202020204" pitchFamily="34" charset="0"/>
                <a:cs typeface="Arial" panose="020B0604020202020204" pitchFamily="34" charset="0"/>
              </a:rPr>
              <a:t>1. Hvem er omfattet af reglerne og Finanstilsynets tilsyn?</a:t>
            </a:r>
            <a:endParaRPr lang="da-DK" sz="2400" b="1" dirty="0">
              <a:solidFill>
                <a:schemeClr val="bg1"/>
              </a:solidFill>
              <a:latin typeface="Arial" panose="020B0604020202020204" pitchFamily="34" charset="0"/>
              <a:cs typeface="Arial" panose="020B0604020202020204" pitchFamily="34" charset="0"/>
            </a:endParaRPr>
          </a:p>
        </p:txBody>
      </p:sp>
      <p:sp>
        <p:nvSpPr>
          <p:cNvPr id="12" name="Tekstfelt 11"/>
          <p:cNvSpPr txBox="1"/>
          <p:nvPr/>
        </p:nvSpPr>
        <p:spPr>
          <a:xfrm>
            <a:off x="6578693" y="1724389"/>
            <a:ext cx="5126565" cy="3754874"/>
          </a:xfrm>
          <a:prstGeom prst="rect">
            <a:avLst/>
          </a:prstGeom>
          <a:noFill/>
        </p:spPr>
        <p:txBody>
          <a:bodyPr wrap="square" rtlCol="0">
            <a:spAutoFit/>
          </a:bodyPr>
          <a:lstStyle/>
          <a:p>
            <a:r>
              <a:rPr lang="da-DK" sz="1400" dirty="0" smtClean="0">
                <a:solidFill>
                  <a:schemeClr val="bg1"/>
                </a:solidFill>
                <a:latin typeface="Arial" panose="020B0604020202020204" pitchFamily="34" charset="0"/>
                <a:cs typeface="Arial" panose="020B0604020202020204" pitchFamily="34" charset="0"/>
              </a:rPr>
              <a:t>En </a:t>
            </a:r>
            <a:r>
              <a:rPr lang="da-DK" sz="1400" dirty="0">
                <a:solidFill>
                  <a:schemeClr val="bg1"/>
                </a:solidFill>
                <a:latin typeface="Arial" panose="020B0604020202020204" pitchFamily="34" charset="0"/>
                <a:cs typeface="Arial" panose="020B0604020202020204" pitchFamily="34" charset="0"/>
              </a:rPr>
              <a:t>række virksomhedstyper er omfattet af hvidvasklovens regler. Det betyder, at virksomhederne dels skal leve op til kravene i hvidvaskloven, dels er under tilsyn af en tilsynsmyndighed hhv. </a:t>
            </a:r>
            <a:r>
              <a:rPr lang="da-DK" sz="1400" dirty="0" smtClean="0">
                <a:solidFill>
                  <a:schemeClr val="bg1"/>
                </a:solidFill>
                <a:latin typeface="Arial" panose="020B0604020202020204" pitchFamily="34" charset="0"/>
                <a:cs typeface="Arial" panose="020B0604020202020204" pitchFamily="34" charset="0"/>
              </a:rPr>
              <a:t>Advokattrådet. </a:t>
            </a:r>
            <a:endParaRPr lang="da-DK" sz="1400" dirty="0">
              <a:solidFill>
                <a:schemeClr val="bg1"/>
              </a:solidFill>
              <a:latin typeface="Arial" panose="020B0604020202020204" pitchFamily="34" charset="0"/>
              <a:cs typeface="Arial" panose="020B0604020202020204" pitchFamily="34" charset="0"/>
            </a:endParaRP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Udøver jeres virksomhed finansiel aktivitet, er den omfattet af Finanstilsynets tilsyn. Visse finansielle virksomheder skal have tilladelse af Finanstilsynet for at kunne udøve sin virksomhed, mens andre blot skal registreres i Finanstilsynet. Bagest kan I finde en oversigt over de aktiviteter, der medfører, at jeres virksomhed skal registreres i Finanstilsynet. Enkelte former for virksomhed nævnt i bilag 1 – f.eks. forbrugslånsvirksomhed – kræver dog tilladelse fra Finanstilsynet.</a:t>
            </a: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Denne guide er primært rettet til de virksomheder, som udøver finansiel aktivitet, og som derved er underlagt Finanstilsynets tilsyn</a:t>
            </a:r>
            <a:r>
              <a:rPr lang="da-DK" sz="1400" dirty="0" smtClean="0">
                <a:solidFill>
                  <a:schemeClr val="bg1"/>
                </a:solidFill>
                <a:latin typeface="Arial" panose="020B0604020202020204" pitchFamily="34" charset="0"/>
                <a:cs typeface="Arial" panose="020B0604020202020204" pitchFamily="34" charset="0"/>
              </a:rPr>
              <a:t>.</a:t>
            </a:r>
            <a:endParaRPr lang="da-DK" sz="1400" dirty="0">
              <a:solidFill>
                <a:schemeClr val="bg1"/>
              </a:solidFill>
              <a:latin typeface="Arial" panose="020B0604020202020204" pitchFamily="34" charset="0"/>
              <a:cs typeface="Arial" panose="020B0604020202020204" pitchFamily="34" charset="0"/>
            </a:endParaRPr>
          </a:p>
        </p:txBody>
      </p:sp>
      <p:sp>
        <p:nvSpPr>
          <p:cNvPr id="15"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t>3</a:t>
            </a:fld>
            <a:endParaRPr lang="da-DK"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5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led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3" name="Pladsholder til indhold 2"/>
          <p:cNvSpPr>
            <a:spLocks noGrp="1"/>
          </p:cNvSpPr>
          <p:nvPr>
            <p:ph idx="1"/>
          </p:nvPr>
        </p:nvSpPr>
        <p:spPr>
          <a:xfrm>
            <a:off x="548119" y="1871028"/>
            <a:ext cx="10977573" cy="4063609"/>
          </a:xfrm>
        </p:spPr>
        <p:txBody>
          <a:bodyPr>
            <a:noAutofit/>
          </a:bodyPr>
          <a:lstStyle/>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Hvidvask sker, når man får eller forsøger at få et ulovligt udbytte fra en kriminel handling til at se ud som om, det er erhvervet på lovlig vis.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Finansiering af terrorisme er økonomisk støtte eller lignende til en person, en gruppe eller en sammenslutning, der begår eller har til hensigt at begå terrorhandlinger.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Jeres virksomhed er omfattet af hvidvaskloven, da erfaringen viser, at virksomheder som jeres kan være særlig udsat for at blive brugt til hvidvask eller finansiering af terrorisme.</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Hvidvaskloven bygger på et princip om, at jeres type af virksomhed skal have en såkaldt risikobaseret tilgang. Det betyder, at I skal identificere, vurdere og forstå, hvor der er risiko for, at jeres virksomhed kan blive brugt til hvidvask eller terrorfinansiering. Endvidere betyder det, at I skal sætte kræfterne ind der, hvor risiciene er højest.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 </a:t>
            </a: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I skal derfor selv fastsætte rammerne for, hvordan jeres virksomhed overholder hvidvasklovgivningen. Det er vigtigt, at I er opmærksomme på hvidvasklovens regler. Når jeres virksomhed efterlever kravene og forpligtelserne i hvidvaskloven, forebygger det, at </a:t>
            </a:r>
            <a:r>
              <a:rPr lang="da-DK" sz="1400" dirty="0" smtClean="0">
                <a:solidFill>
                  <a:srgbClr val="63163A"/>
                </a:solidFill>
                <a:latin typeface="Arial" panose="020B0604020202020204" pitchFamily="34" charset="0"/>
                <a:cs typeface="Arial" panose="020B0604020202020204" pitchFamily="34" charset="0"/>
              </a:rPr>
              <a:t>jeres virksomhed </a:t>
            </a:r>
            <a:r>
              <a:rPr lang="da-DK" sz="1400" dirty="0">
                <a:solidFill>
                  <a:srgbClr val="63163A"/>
                </a:solidFill>
                <a:latin typeface="Arial" panose="020B0604020202020204" pitchFamily="34" charset="0"/>
                <a:cs typeface="Arial" panose="020B0604020202020204" pitchFamily="34" charset="0"/>
              </a:rPr>
              <a:t>bliver brugt til hvidvask og terrorfinansiering. Særlig vigtigt er det, at I kender jeres kunder og er opmærksomme på deres aktiviteter. </a:t>
            </a:r>
          </a:p>
          <a:p>
            <a:pPr marL="0" indent="0">
              <a:lnSpc>
                <a:spcPct val="100000"/>
              </a:lnSpc>
              <a:spcBef>
                <a:spcPts val="0"/>
              </a:spcBef>
              <a:buNone/>
            </a:pPr>
            <a:endParaRPr lang="da-DK" sz="1400" dirty="0">
              <a:latin typeface="Arial" panose="020B0604020202020204" pitchFamily="34" charset="0"/>
              <a:cs typeface="Arial" panose="020B0604020202020204" pitchFamily="34" charset="0"/>
            </a:endParaRPr>
          </a:p>
        </p:txBody>
      </p:sp>
      <p:sp>
        <p:nvSpPr>
          <p:cNvPr id="8" name="Tekstfelt 7"/>
          <p:cNvSpPr txBox="1"/>
          <p:nvPr/>
        </p:nvSpPr>
        <p:spPr>
          <a:xfrm>
            <a:off x="548121" y="369550"/>
            <a:ext cx="10977572" cy="830997"/>
          </a:xfrm>
          <a:prstGeom prst="rect">
            <a:avLst/>
          </a:prstGeom>
          <a:noFill/>
        </p:spPr>
        <p:txBody>
          <a:bodyPr wrap="square" rtlCol="0">
            <a:spAutoFit/>
          </a:bodyPr>
          <a:lstStyle/>
          <a:p>
            <a:r>
              <a:rPr lang="da-DK" sz="2400" b="1" dirty="0" smtClean="0">
                <a:solidFill>
                  <a:srgbClr val="63163A"/>
                </a:solidFill>
                <a:latin typeface="Arial" panose="020B0604020202020204" pitchFamily="34" charset="0"/>
                <a:cs typeface="Arial" panose="020B0604020202020204" pitchFamily="34" charset="0"/>
              </a:rPr>
              <a:t>2. Hvad er hvidvask og finansiering af terrorisme, og hvorfor er det vigtigt at forstå risiciene? </a:t>
            </a:r>
            <a:endParaRPr lang="da-DK" sz="2400" b="1" dirty="0">
              <a:solidFill>
                <a:srgbClr val="63163A"/>
              </a:solidFill>
              <a:latin typeface="Arial" panose="020B0604020202020204" pitchFamily="34" charset="0"/>
              <a:cs typeface="Arial" panose="020B0604020202020204" pitchFamily="34" charset="0"/>
            </a:endParaRPr>
          </a:p>
        </p:txBody>
      </p:sp>
      <p:sp>
        <p:nvSpPr>
          <p:cNvPr id="11" name="Pladsholder til slidenummer 2"/>
          <p:cNvSpPr txBox="1">
            <a:spLocks/>
          </p:cNvSpPr>
          <p:nvPr/>
        </p:nvSpPr>
        <p:spPr>
          <a:xfrm>
            <a:off x="8938846" y="61100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pPr/>
              <a:t>4</a:t>
            </a:fld>
            <a:endParaRPr lang="da-DK"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22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rotWithShape="1">
          <a:blip r:embed="rId2">
            <a:extLst>
              <a:ext uri="{28A0092B-C50C-407E-A947-70E740481C1C}">
                <a14:useLocalDpi xmlns:a14="http://schemas.microsoft.com/office/drawing/2010/main" val="0"/>
              </a:ext>
            </a:extLst>
          </a:blip>
          <a:srcRect t="3219" b="10740"/>
          <a:stretch/>
        </p:blipFill>
        <p:spPr>
          <a:xfrm>
            <a:off x="6097367" y="-8966"/>
            <a:ext cx="6102000" cy="6867625"/>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15" name="Tekstfelt 14"/>
          <p:cNvSpPr txBox="1"/>
          <p:nvPr/>
        </p:nvSpPr>
        <p:spPr>
          <a:xfrm>
            <a:off x="548120" y="1694849"/>
            <a:ext cx="5126565" cy="4185761"/>
          </a:xfrm>
          <a:prstGeom prst="rect">
            <a:avLst/>
          </a:prstGeom>
          <a:noFill/>
        </p:spPr>
        <p:txBody>
          <a:bodyPr wrap="square" rtlCol="0">
            <a:spAutoFit/>
          </a:bodyPr>
          <a:lstStyle/>
          <a:p>
            <a:r>
              <a:rPr lang="da-DK" sz="1400" dirty="0">
                <a:solidFill>
                  <a:srgbClr val="63163A"/>
                </a:solidFill>
                <a:latin typeface="Arial" panose="020B0604020202020204" pitchFamily="34" charset="0"/>
                <a:cs typeface="Arial" panose="020B0604020202020204" pitchFamily="34" charset="0"/>
              </a:rPr>
              <a:t>Følgende forhold skal I være særligt opmærksomme på for at leve op til jeres forpligtelser i henhold til hvidvaskloven: </a:t>
            </a:r>
            <a:endParaRPr lang="da-DK" sz="1400" dirty="0" smtClean="0">
              <a:solidFill>
                <a:srgbClr val="63163A"/>
              </a:solidFill>
              <a:latin typeface="Arial" panose="020B0604020202020204" pitchFamily="34" charset="0"/>
              <a:cs typeface="Arial" panose="020B0604020202020204" pitchFamily="34" charset="0"/>
            </a:endParaRPr>
          </a:p>
          <a:p>
            <a:endParaRPr lang="da-DK" sz="1400" dirty="0">
              <a:solidFill>
                <a:srgbClr val="63163A"/>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Registrering af virksomheden i Finanstilsynets hvidvaskregister og registrering af virksomheden på virk.dk i registret til bekæmpelse af hvidvask, se afsnit 4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Risikovurdering af jeres virksomhed og </a:t>
            </a:r>
            <a:r>
              <a:rPr lang="da-DK" sz="1400" dirty="0" smtClean="0">
                <a:solidFill>
                  <a:srgbClr val="63163A"/>
                </a:solidFill>
                <a:latin typeface="Arial" panose="020B0604020202020204" pitchFamily="34" charset="0"/>
                <a:cs typeface="Arial" panose="020B0604020202020204" pitchFamily="34" charset="0"/>
              </a:rPr>
              <a:t>om jeres </a:t>
            </a:r>
            <a:r>
              <a:rPr lang="da-DK" sz="1400" dirty="0">
                <a:solidFill>
                  <a:srgbClr val="63163A"/>
                </a:solidFill>
                <a:latin typeface="Arial" panose="020B0604020202020204" pitchFamily="34" charset="0"/>
                <a:cs typeface="Arial" panose="020B0604020202020204" pitchFamily="34" charset="0"/>
              </a:rPr>
              <a:t>hvidvaskpolitik, se afsnit 5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Identifikation og legitimation af jeres kunder, se afsnit 6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Risikovurdering af jeres kunder, se afsnit 7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Overvågning af </a:t>
            </a:r>
            <a:r>
              <a:rPr lang="da-DK" sz="1400" dirty="0" smtClean="0">
                <a:solidFill>
                  <a:srgbClr val="63163A"/>
                </a:solidFill>
                <a:latin typeface="Arial" panose="020B0604020202020204" pitchFamily="34" charset="0"/>
                <a:cs typeface="Arial" panose="020B0604020202020204" pitchFamily="34" charset="0"/>
              </a:rPr>
              <a:t>jeres kundeforhold, </a:t>
            </a:r>
            <a:r>
              <a:rPr lang="da-DK" sz="1400" dirty="0">
                <a:solidFill>
                  <a:srgbClr val="63163A"/>
                </a:solidFill>
                <a:latin typeface="Arial" panose="020B0604020202020204" pitchFamily="34" charset="0"/>
                <a:cs typeface="Arial" panose="020B0604020202020204" pitchFamily="34" charset="0"/>
              </a:rPr>
              <a:t>se afsnit 8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Undersøgelse og notering, se afsnit 9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Underretning til Hvidvasksekretariatet, se afsnit 10 </a:t>
            </a:r>
          </a:p>
          <a:p>
            <a:pPr marL="285750" lvl="0" indent="-285750">
              <a:buFont typeface="Arial" panose="020B0604020202020204" pitchFamily="34" charset="0"/>
              <a:buChar char="•"/>
            </a:pPr>
            <a:r>
              <a:rPr lang="da-DK" sz="1400" dirty="0">
                <a:solidFill>
                  <a:srgbClr val="63163A"/>
                </a:solidFill>
                <a:latin typeface="Arial" panose="020B0604020202020204" pitchFamily="34" charset="0"/>
                <a:cs typeface="Arial" panose="020B0604020202020204" pitchFamily="34" charset="0"/>
              </a:rPr>
              <a:t>Dokumentation og opbevaring, se afsnit 11.</a:t>
            </a:r>
          </a:p>
          <a:p>
            <a:r>
              <a:rPr lang="da-DK" sz="1400" dirty="0">
                <a:solidFill>
                  <a:srgbClr val="63163A"/>
                </a:solidFill>
                <a:latin typeface="Arial" panose="020B0604020202020204" pitchFamily="34" charset="0"/>
                <a:cs typeface="Arial" panose="020B0604020202020204" pitchFamily="34" charset="0"/>
              </a:rPr>
              <a:t> </a:t>
            </a:r>
          </a:p>
          <a:p>
            <a:r>
              <a:rPr lang="da-DK" sz="1400" dirty="0">
                <a:solidFill>
                  <a:srgbClr val="63163A"/>
                </a:solidFill>
                <a:latin typeface="Arial" panose="020B0604020202020204" pitchFamily="34" charset="0"/>
                <a:cs typeface="Arial" panose="020B0604020202020204" pitchFamily="34" charset="0"/>
              </a:rPr>
              <a:t>Listen ovenfor indeholder de krav, som hvidvaskloven stiller. I skal derfor sikre, at I har indarbejdet arbejdsgange og procedurer for, at jeres virksomhed kan håndtere kravene på listen bedst muligt.</a:t>
            </a:r>
          </a:p>
        </p:txBody>
      </p:sp>
      <p:sp>
        <p:nvSpPr>
          <p:cNvPr id="10"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t>5</a:t>
            </a:fld>
            <a:endParaRPr lang="da-DK" b="1" dirty="0">
              <a:solidFill>
                <a:schemeClr val="tx1"/>
              </a:solidFill>
              <a:latin typeface="Arial" panose="020B0604020202020204" pitchFamily="34" charset="0"/>
              <a:cs typeface="Arial" panose="020B0604020202020204" pitchFamily="34" charset="0"/>
            </a:endParaRPr>
          </a:p>
        </p:txBody>
      </p:sp>
      <p:sp>
        <p:nvSpPr>
          <p:cNvPr id="6" name="Tekstfelt 5"/>
          <p:cNvSpPr txBox="1"/>
          <p:nvPr/>
        </p:nvSpPr>
        <p:spPr>
          <a:xfrm>
            <a:off x="548120" y="424877"/>
            <a:ext cx="5126565" cy="830997"/>
          </a:xfrm>
          <a:prstGeom prst="rect">
            <a:avLst/>
          </a:prstGeom>
          <a:noFill/>
        </p:spPr>
        <p:txBody>
          <a:bodyPr wrap="square" rtlCol="0">
            <a:spAutoFit/>
          </a:bodyPr>
          <a:lstStyle/>
          <a:p>
            <a:r>
              <a:rPr lang="da-DK" sz="2400" b="1" dirty="0" smtClean="0">
                <a:solidFill>
                  <a:srgbClr val="63163A"/>
                </a:solidFill>
                <a:latin typeface="Arial" panose="020B0604020202020204" pitchFamily="34" charset="0"/>
                <a:cs typeface="Arial" panose="020B0604020202020204" pitchFamily="34" charset="0"/>
              </a:rPr>
              <a:t>3. Hvad skal I være særligt opmærksomme på?</a:t>
            </a:r>
            <a:endParaRPr lang="da-DK" sz="2400" b="1" dirty="0">
              <a:solidFill>
                <a:srgbClr val="6316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91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2"/>
          <p:cNvSpPr txBox="1">
            <a:spLocks/>
          </p:cNvSpPr>
          <p:nvPr/>
        </p:nvSpPr>
        <p:spPr>
          <a:xfrm>
            <a:off x="8938846" y="6110063"/>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pPr/>
              <a:t>6</a:t>
            </a:fld>
            <a:endParaRPr lang="da-DK" b="1" dirty="0">
              <a:solidFill>
                <a:schemeClr val="tx1"/>
              </a:solidFill>
              <a:latin typeface="Arial" panose="020B0604020202020204" pitchFamily="34" charset="0"/>
              <a:cs typeface="Arial" panose="020B0604020202020204" pitchFamily="34" charset="0"/>
            </a:endParaRP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7" name="Tekstfelt 6"/>
          <p:cNvSpPr txBox="1"/>
          <p:nvPr/>
        </p:nvSpPr>
        <p:spPr>
          <a:xfrm>
            <a:off x="548121" y="369550"/>
            <a:ext cx="10977572" cy="1200329"/>
          </a:xfrm>
          <a:prstGeom prst="rect">
            <a:avLst/>
          </a:prstGeom>
          <a:noFill/>
        </p:spPr>
        <p:txBody>
          <a:bodyPr wrap="square" rtlCol="0">
            <a:spAutoFit/>
          </a:bodyPr>
          <a:lstStyle/>
          <a:p>
            <a:r>
              <a:rPr lang="da-DK" sz="2400" b="1" dirty="0" smtClean="0">
                <a:solidFill>
                  <a:srgbClr val="63163A"/>
                </a:solidFill>
                <a:latin typeface="Arial" panose="020B0604020202020204" pitchFamily="34" charset="0"/>
                <a:cs typeface="Arial" panose="020B0604020202020204" pitchFamily="34" charset="0"/>
              </a:rPr>
              <a:t>4. Registrering </a:t>
            </a:r>
            <a:r>
              <a:rPr lang="da-DK" sz="2400" b="1" dirty="0">
                <a:solidFill>
                  <a:srgbClr val="63163A"/>
                </a:solidFill>
                <a:latin typeface="Arial" panose="020B0604020202020204" pitchFamily="34" charset="0"/>
                <a:cs typeface="Arial" panose="020B0604020202020204" pitchFamily="34" charset="0"/>
              </a:rPr>
              <a:t>af virksomheden i Finanstilsynets hvidvaskregister og/eller ansøgning om tilladelse til at udøve virksomhed samt registrering af virksomheden på virk.dk i registret til </a:t>
            </a:r>
            <a:r>
              <a:rPr lang="da-DK" sz="2400" b="1" dirty="0" smtClean="0">
                <a:solidFill>
                  <a:srgbClr val="63163A"/>
                </a:solidFill>
                <a:latin typeface="Arial" panose="020B0604020202020204" pitchFamily="34" charset="0"/>
                <a:cs typeface="Arial" panose="020B0604020202020204" pitchFamily="34" charset="0"/>
              </a:rPr>
              <a:t>bekæmpelse </a:t>
            </a:r>
            <a:r>
              <a:rPr lang="da-DK" sz="2400" b="1" dirty="0">
                <a:solidFill>
                  <a:srgbClr val="63163A"/>
                </a:solidFill>
                <a:latin typeface="Arial" panose="020B0604020202020204" pitchFamily="34" charset="0"/>
                <a:cs typeface="Arial" panose="020B0604020202020204" pitchFamily="34" charset="0"/>
              </a:rPr>
              <a:t>af hvidvask</a:t>
            </a:r>
          </a:p>
        </p:txBody>
      </p:sp>
      <p:sp>
        <p:nvSpPr>
          <p:cNvPr id="9" name="Pladsholder til indhold 2"/>
          <p:cNvSpPr>
            <a:spLocks noGrp="1"/>
          </p:cNvSpPr>
          <p:nvPr>
            <p:ph idx="1"/>
          </p:nvPr>
        </p:nvSpPr>
        <p:spPr>
          <a:xfrm>
            <a:off x="548119" y="1933783"/>
            <a:ext cx="10977573" cy="3651229"/>
          </a:xfrm>
        </p:spPr>
        <p:txBody>
          <a:bodyPr>
            <a:noAutofit/>
          </a:bodyPr>
          <a:lstStyle/>
          <a:p>
            <a:pPr marL="0" indent="0">
              <a:lnSpc>
                <a:spcPct val="100000"/>
              </a:lnSpc>
              <a:spcBef>
                <a:spcPts val="0"/>
              </a:spcBef>
              <a:buNone/>
            </a:pPr>
            <a:r>
              <a:rPr lang="da-DK" sz="1400" dirty="0" smtClean="0">
                <a:solidFill>
                  <a:srgbClr val="63163A"/>
                </a:solidFill>
                <a:latin typeface="Arial" panose="020B0604020202020204" pitchFamily="34" charset="0"/>
                <a:cs typeface="Arial" panose="020B0604020202020204" pitchFamily="34" charset="0"/>
              </a:rPr>
              <a:t>Jeres </a:t>
            </a:r>
            <a:r>
              <a:rPr lang="da-DK" sz="1400" dirty="0">
                <a:solidFill>
                  <a:srgbClr val="63163A"/>
                </a:solidFill>
                <a:latin typeface="Arial" panose="020B0604020202020204" pitchFamily="34" charset="0"/>
                <a:cs typeface="Arial" panose="020B0604020202020204" pitchFamily="34" charset="0"/>
              </a:rPr>
              <a:t>virksomhed skal registreres hos Finanstilsynet, hvis den udøver finansiel aktivitet. </a:t>
            </a:r>
            <a:r>
              <a:rPr lang="da-DK" sz="1400" dirty="0" smtClean="0">
                <a:solidFill>
                  <a:srgbClr val="63163A"/>
                </a:solidFill>
                <a:latin typeface="Arial" panose="020B0604020202020204" pitchFamily="34" charset="0"/>
                <a:cs typeface="Arial" panose="020B0604020202020204" pitchFamily="34" charset="0"/>
              </a:rPr>
              <a:t>Hvidvasklovens </a:t>
            </a:r>
            <a:r>
              <a:rPr lang="da-DK" sz="1400" dirty="0">
                <a:solidFill>
                  <a:srgbClr val="63163A"/>
                </a:solidFill>
                <a:latin typeface="Arial" panose="020B0604020202020204" pitchFamily="34" charset="0"/>
                <a:cs typeface="Arial" panose="020B0604020202020204" pitchFamily="34" charset="0"/>
              </a:rPr>
              <a:t>bilag 1 indeholder en liste over, hvilke finansielle aktiviteter der er omfattet og kræver </a:t>
            </a:r>
            <a:r>
              <a:rPr lang="da-DK" sz="1400" dirty="0" smtClean="0">
                <a:solidFill>
                  <a:srgbClr val="63163A"/>
                </a:solidFill>
                <a:latin typeface="Arial" panose="020B0604020202020204" pitchFamily="34" charset="0"/>
                <a:cs typeface="Arial" panose="020B0604020202020204" pitchFamily="34" charset="0"/>
              </a:rPr>
              <a:t>registrering</a:t>
            </a:r>
            <a:r>
              <a:rPr lang="da-DK" sz="1400" dirty="0">
                <a:solidFill>
                  <a:srgbClr val="63163A"/>
                </a:solidFill>
                <a:latin typeface="Arial" panose="020B0604020202020204" pitchFamily="34" charset="0"/>
                <a:cs typeface="Arial" panose="020B0604020202020204" pitchFamily="34" charset="0"/>
              </a:rPr>
              <a:t>. Bilaget er vedlagt som bilag 1 til denne vejledning.</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Visse typer virksomheder kræver egentlig tilladelse. I kan læse mere om dette på Finanstilsynets hjemmeside. I disse tilfælde er der ikke krav om både tilladelse og registrering.</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I skal også registrere jeres virksomhed hos Finanstilsynet, hvis den pågældende aktivitet ikke er jeres virksomheds hovedaktivitet. Registrering af jeres virksomhed kan kun undlades, hvis der er tale om enkeltstående erhvervsmæssige dispositioner, der har naturlig tilknytning til jeres virksomheds </a:t>
            </a:r>
            <a:r>
              <a:rPr lang="da-DK" sz="1400" dirty="0" smtClean="0">
                <a:solidFill>
                  <a:srgbClr val="63163A"/>
                </a:solidFill>
                <a:latin typeface="Arial" panose="020B0604020202020204" pitchFamily="34" charset="0"/>
                <a:cs typeface="Arial" panose="020B0604020202020204" pitchFamily="34" charset="0"/>
              </a:rPr>
              <a:t>hovedaktivitet</a:t>
            </a:r>
            <a:r>
              <a:rPr lang="da-DK" sz="1400" dirty="0">
                <a:solidFill>
                  <a:srgbClr val="63163A"/>
                </a:solidFill>
                <a:latin typeface="Arial" panose="020B0604020202020204" pitchFamily="34" charset="0"/>
                <a:cs typeface="Arial" panose="020B0604020202020204" pitchFamily="34" charset="0"/>
              </a:rPr>
              <a:t>, som f.eks. hvis en virksomhed tilbyder at veksle rejsevaluta for sine medarbejdere. Det </a:t>
            </a:r>
            <a:r>
              <a:rPr lang="da-DK" sz="1400" dirty="0" smtClean="0">
                <a:solidFill>
                  <a:srgbClr val="63163A"/>
                </a:solidFill>
                <a:latin typeface="Arial" panose="020B0604020202020204" pitchFamily="34" charset="0"/>
                <a:cs typeface="Arial" panose="020B0604020202020204" pitchFamily="34" charset="0"/>
              </a:rPr>
              <a:t>afgørende </a:t>
            </a:r>
            <a:r>
              <a:rPr lang="da-DK" sz="1400" dirty="0">
                <a:solidFill>
                  <a:srgbClr val="63163A"/>
                </a:solidFill>
                <a:latin typeface="Arial" panose="020B0604020202020204" pitchFamily="34" charset="0"/>
                <a:cs typeface="Arial" panose="020B0604020202020204" pitchFamily="34" charset="0"/>
              </a:rPr>
              <a:t>er, om aktiviteten bliver udbudt erhvervsmæssigt.</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Derudover skal I være opmærksomme på, om jeres virksomhed også skal registreres på virk.dk i </a:t>
            </a:r>
            <a:r>
              <a:rPr lang="da-DK" sz="1400" dirty="0" smtClean="0">
                <a:solidFill>
                  <a:srgbClr val="63163A"/>
                </a:solidFill>
                <a:latin typeface="Arial" panose="020B0604020202020204" pitchFamily="34" charset="0"/>
                <a:cs typeface="Arial" panose="020B0604020202020204" pitchFamily="34" charset="0"/>
              </a:rPr>
              <a:t>registreret </a:t>
            </a:r>
            <a:r>
              <a:rPr lang="da-DK" sz="1400" dirty="0">
                <a:solidFill>
                  <a:srgbClr val="63163A"/>
                </a:solidFill>
                <a:latin typeface="Arial" panose="020B0604020202020204" pitchFamily="34" charset="0"/>
                <a:cs typeface="Arial" panose="020B0604020202020204" pitchFamily="34" charset="0"/>
              </a:rPr>
              <a:t>til bekæmpelse af </a:t>
            </a:r>
            <a:r>
              <a:rPr lang="da-DK" sz="1400" dirty="0" smtClean="0">
                <a:solidFill>
                  <a:srgbClr val="63163A"/>
                </a:solidFill>
                <a:latin typeface="Arial" panose="020B0604020202020204" pitchFamily="34" charset="0"/>
                <a:cs typeface="Arial" panose="020B0604020202020204" pitchFamily="34" charset="0"/>
              </a:rPr>
              <a:t>hvidvask. </a:t>
            </a: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8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rotWithShape="1">
          <a:blip r:embed="rId2">
            <a:extLst>
              <a:ext uri="{28A0092B-C50C-407E-A947-70E740481C1C}">
                <a14:useLocalDpi xmlns:a14="http://schemas.microsoft.com/office/drawing/2010/main" val="0"/>
              </a:ext>
            </a:extLst>
          </a:blip>
          <a:srcRect l="43897" t="197" r="6057"/>
          <a:stretch/>
        </p:blipFill>
        <p:spPr>
          <a:xfrm>
            <a:off x="6091952" y="0"/>
            <a:ext cx="6100048" cy="6858000"/>
          </a:xfrm>
          <a:prstGeom prst="rect">
            <a:avLst/>
          </a:prstGeom>
        </p:spPr>
      </p:pic>
      <p:pic>
        <p:nvPicPr>
          <p:cNvPr id="24" name="Billede 23"/>
          <p:cNvPicPr>
            <a:picLocks noChangeAspect="1"/>
          </p:cNvPicPr>
          <p:nvPr/>
        </p:nvPicPr>
        <p:blipFill rotWithShape="1">
          <a:blip r:embed="rId3" cstate="print">
            <a:extLst>
              <a:ext uri="{28A0092B-C50C-407E-A947-70E740481C1C}">
                <a14:useLocalDpi xmlns:a14="http://schemas.microsoft.com/office/drawing/2010/main" val="0"/>
              </a:ext>
            </a:extLst>
          </a:blip>
          <a:srcRect l="3236" r="37488"/>
          <a:stretch/>
        </p:blipFill>
        <p:spPr>
          <a:xfrm>
            <a:off x="8965" y="0"/>
            <a:ext cx="6104964" cy="6868800"/>
          </a:xfrm>
          <a:prstGeom prst="rect">
            <a:avLst/>
          </a:prstGeom>
        </p:spPr>
      </p:pic>
      <p:pic>
        <p:nvPicPr>
          <p:cNvPr id="16" name="Bille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21" y="6173786"/>
            <a:ext cx="1800958" cy="237680"/>
          </a:xfrm>
          <a:prstGeom prst="rect">
            <a:avLst/>
          </a:prstGeom>
        </p:spPr>
      </p:pic>
      <p:sp>
        <p:nvSpPr>
          <p:cNvPr id="14" name="Tekstfelt 13"/>
          <p:cNvSpPr txBox="1"/>
          <p:nvPr/>
        </p:nvSpPr>
        <p:spPr>
          <a:xfrm>
            <a:off x="6578692" y="1182064"/>
            <a:ext cx="5380226" cy="5693866"/>
          </a:xfrm>
          <a:prstGeom prst="rect">
            <a:avLst/>
          </a:prstGeom>
          <a:noFill/>
        </p:spPr>
        <p:txBody>
          <a:bodyPr wrap="square" rtlCol="0">
            <a:spAutoFit/>
          </a:bodyPr>
          <a:lstStyle/>
          <a:p>
            <a:r>
              <a:rPr lang="da-DK" sz="1400" dirty="0" smtClean="0">
                <a:solidFill>
                  <a:schemeClr val="bg1"/>
                </a:solidFill>
                <a:latin typeface="Arial" panose="020B0604020202020204" pitchFamily="34" charset="0"/>
                <a:cs typeface="Arial" panose="020B0604020202020204" pitchFamily="34" charset="0"/>
              </a:rPr>
              <a:t>I </a:t>
            </a:r>
            <a:r>
              <a:rPr lang="da-DK" sz="1400" dirty="0">
                <a:solidFill>
                  <a:schemeClr val="bg1"/>
                </a:solidFill>
                <a:latin typeface="Arial" panose="020B0604020202020204" pitchFamily="34" charset="0"/>
                <a:cs typeface="Arial" panose="020B0604020202020204" pitchFamily="34" charset="0"/>
              </a:rPr>
              <a:t>skal identificere og vurdere risikoen for, at jeres virksomhed kan blive brugt til hvidvask eller </a:t>
            </a:r>
            <a:r>
              <a:rPr lang="da-DK" sz="1400" dirty="0" smtClean="0">
                <a:solidFill>
                  <a:schemeClr val="bg1"/>
                </a:solidFill>
                <a:latin typeface="Arial" panose="020B0604020202020204" pitchFamily="34" charset="0"/>
                <a:cs typeface="Arial" panose="020B0604020202020204" pitchFamily="34" charset="0"/>
              </a:rPr>
              <a:t>finansiering </a:t>
            </a:r>
            <a:r>
              <a:rPr lang="da-DK" sz="1400" dirty="0">
                <a:solidFill>
                  <a:schemeClr val="bg1"/>
                </a:solidFill>
                <a:latin typeface="Arial" panose="020B0604020202020204" pitchFamily="34" charset="0"/>
                <a:cs typeface="Arial" panose="020B0604020202020204" pitchFamily="34" charset="0"/>
              </a:rPr>
              <a:t>af terrorisme. Det er derfor vigtigt, at I tager stilling til de risici, der er forbundet med den type virksomhed, I driver, og de aktiviteter, jeres virksomhed har. I risikovurderingen skal risikofaktorer som jeres virksomheds kunder, produkter, tjenesteydelser og transaktioner, leveringskanaler, lande og geografiske områder indgå. Jeres virksomhed skal </a:t>
            </a:r>
            <a:r>
              <a:rPr lang="da-DK" sz="1400" dirty="0" smtClean="0">
                <a:solidFill>
                  <a:schemeClr val="bg1"/>
                </a:solidFill>
                <a:latin typeface="Arial" panose="020B0604020202020204" pitchFamily="34" charset="0"/>
                <a:cs typeface="Arial" panose="020B0604020202020204" pitchFamily="34" charset="0"/>
              </a:rPr>
              <a:t>foretage risikovurderingen både </a:t>
            </a:r>
            <a:r>
              <a:rPr lang="da-DK" sz="1400" dirty="0">
                <a:solidFill>
                  <a:schemeClr val="bg1"/>
                </a:solidFill>
                <a:latin typeface="Arial" panose="020B0604020202020204" pitchFamily="34" charset="0"/>
                <a:cs typeface="Arial" panose="020B0604020202020204" pitchFamily="34" charset="0"/>
              </a:rPr>
              <a:t>ud fra et </a:t>
            </a:r>
            <a:r>
              <a:rPr lang="da-DK" sz="1400" dirty="0" smtClean="0">
                <a:solidFill>
                  <a:schemeClr val="bg1"/>
                </a:solidFill>
                <a:latin typeface="Arial" panose="020B0604020202020204" pitchFamily="34" charset="0"/>
                <a:cs typeface="Arial" panose="020B0604020202020204" pitchFamily="34" charset="0"/>
              </a:rPr>
              <a:t>hvidvasksynspunkt </a:t>
            </a:r>
            <a:r>
              <a:rPr lang="da-DK" sz="1400" dirty="0">
                <a:solidFill>
                  <a:schemeClr val="bg1"/>
                </a:solidFill>
                <a:latin typeface="Arial" panose="020B0604020202020204" pitchFamily="34" charset="0"/>
                <a:cs typeface="Arial" panose="020B0604020202020204" pitchFamily="34" charset="0"/>
              </a:rPr>
              <a:t>og ud fra et terrorfinansieringssynspunkt. Risikovurderingen skal dokumenteres og </a:t>
            </a:r>
            <a:r>
              <a:rPr lang="da-DK" sz="1400" dirty="0" smtClean="0">
                <a:solidFill>
                  <a:schemeClr val="bg1"/>
                </a:solidFill>
                <a:latin typeface="Arial" panose="020B0604020202020204" pitchFamily="34" charset="0"/>
                <a:cs typeface="Arial" panose="020B0604020202020204" pitchFamily="34" charset="0"/>
              </a:rPr>
              <a:t>underbygges </a:t>
            </a:r>
            <a:r>
              <a:rPr lang="da-DK" sz="1400" dirty="0">
                <a:solidFill>
                  <a:schemeClr val="bg1"/>
                </a:solidFill>
                <a:latin typeface="Arial" panose="020B0604020202020204" pitchFamily="34" charset="0"/>
                <a:cs typeface="Arial" panose="020B0604020202020204" pitchFamily="34" charset="0"/>
              </a:rPr>
              <a:t>med relevante </a:t>
            </a:r>
            <a:r>
              <a:rPr lang="da-DK" sz="1400" dirty="0" smtClean="0">
                <a:solidFill>
                  <a:schemeClr val="bg1"/>
                </a:solidFill>
                <a:latin typeface="Arial" panose="020B0604020202020204" pitchFamily="34" charset="0"/>
                <a:cs typeface="Arial" panose="020B0604020202020204" pitchFamily="34" charset="0"/>
              </a:rPr>
              <a:t>oplysninger. Herunder skal den </a:t>
            </a:r>
            <a:r>
              <a:rPr lang="da-DK" sz="1400" dirty="0">
                <a:solidFill>
                  <a:schemeClr val="bg1"/>
                </a:solidFill>
                <a:latin typeface="Arial" panose="020B0604020202020204" pitchFamily="34" charset="0"/>
                <a:cs typeface="Arial" panose="020B0604020202020204" pitchFamily="34" charset="0"/>
              </a:rPr>
              <a:t>tage udgangspunkt i den supranationale og </a:t>
            </a:r>
            <a:r>
              <a:rPr lang="da-DK" sz="1400" dirty="0" smtClean="0">
                <a:solidFill>
                  <a:schemeClr val="bg1"/>
                </a:solidFill>
                <a:latin typeface="Arial" panose="020B0604020202020204" pitchFamily="34" charset="0"/>
                <a:cs typeface="Arial" panose="020B0604020202020204" pitchFamily="34" charset="0"/>
              </a:rPr>
              <a:t>den nationale </a:t>
            </a:r>
            <a:r>
              <a:rPr lang="da-DK" sz="1400" dirty="0">
                <a:solidFill>
                  <a:schemeClr val="bg1"/>
                </a:solidFill>
                <a:latin typeface="Arial" panose="020B0604020202020204" pitchFamily="34" charset="0"/>
                <a:cs typeface="Arial" panose="020B0604020202020204" pitchFamily="34" charset="0"/>
              </a:rPr>
              <a:t>risikovurdering samt anden dokumentation på området og derudover løbende opdateres. </a:t>
            </a:r>
            <a:endParaRPr lang="da-DK" sz="1400" dirty="0" smtClean="0">
              <a:solidFill>
                <a:schemeClr val="bg1"/>
              </a:solidFill>
              <a:latin typeface="Arial" panose="020B0604020202020204" pitchFamily="34" charset="0"/>
              <a:cs typeface="Arial" panose="020B0604020202020204" pitchFamily="34" charset="0"/>
            </a:endParaRPr>
          </a:p>
          <a:p>
            <a:endParaRPr lang="da-DK" sz="1400" dirty="0">
              <a:solidFill>
                <a:schemeClr val="bg1"/>
              </a:solidFill>
              <a:latin typeface="Arial" panose="020B0604020202020204" pitchFamily="34" charset="0"/>
              <a:cs typeface="Arial" panose="020B0604020202020204" pitchFamily="34" charset="0"/>
            </a:endParaRPr>
          </a:p>
          <a:p>
            <a:r>
              <a:rPr lang="da-DK" sz="1400" dirty="0">
                <a:solidFill>
                  <a:schemeClr val="bg1"/>
                </a:solidFill>
                <a:latin typeface="Arial" panose="020B0604020202020204" pitchFamily="34" charset="0"/>
                <a:cs typeface="Arial" panose="020B0604020202020204" pitchFamily="34" charset="0"/>
              </a:rPr>
              <a:t>For at få et tilstrækkeligt kendskab til risiciene skal I kende risikovurderingerne på området. </a:t>
            </a:r>
            <a:r>
              <a:rPr lang="da-DK" sz="1400" dirty="0" smtClean="0">
                <a:solidFill>
                  <a:schemeClr val="bg1"/>
                </a:solidFill>
                <a:latin typeface="Arial" panose="020B0604020202020204" pitchFamily="34" charset="0"/>
                <a:cs typeface="Arial" panose="020B0604020202020204" pitchFamily="34" charset="0"/>
              </a:rPr>
              <a:t>Statsadvokaten </a:t>
            </a:r>
            <a:r>
              <a:rPr lang="da-DK" sz="1400" dirty="0">
                <a:solidFill>
                  <a:schemeClr val="bg1"/>
                </a:solidFill>
                <a:latin typeface="Arial" panose="020B0604020202020204" pitchFamily="34" charset="0"/>
                <a:cs typeface="Arial" panose="020B0604020202020204" pitchFamily="34" charset="0"/>
              </a:rPr>
              <a:t>for Særlig Økonomisk og International Kriminalitet udgiver en risikovurdering om hvidvask, og Politiets Efterretningstjeneste udgiver en om terrorfinansiering. I kan få adgang til disse, når I er </a:t>
            </a:r>
            <a:r>
              <a:rPr lang="da-DK" sz="1400" dirty="0" smtClean="0">
                <a:solidFill>
                  <a:schemeClr val="bg1"/>
                </a:solidFill>
                <a:latin typeface="Arial" panose="020B0604020202020204" pitchFamily="34" charset="0"/>
                <a:cs typeface="Arial" panose="020B0604020202020204" pitchFamily="34" charset="0"/>
              </a:rPr>
              <a:t>omfattet </a:t>
            </a:r>
            <a:r>
              <a:rPr lang="da-DK" sz="1400" dirty="0">
                <a:solidFill>
                  <a:schemeClr val="bg1"/>
                </a:solidFill>
                <a:latin typeface="Arial" panose="020B0604020202020204" pitchFamily="34" charset="0"/>
                <a:cs typeface="Arial" panose="020B0604020202020204" pitchFamily="34" charset="0"/>
              </a:rPr>
              <a:t>af hvidvaskloven. EU-Kommissionen udgiver en risikovurdering, der gælder på tværs af landene. Den kan I bl.a. finde på Finanstilsynets hjemmeside. Det er vigtigt at I forholder jer til disse </a:t>
            </a:r>
            <a:r>
              <a:rPr lang="da-DK" sz="1400" dirty="0" smtClean="0">
                <a:solidFill>
                  <a:schemeClr val="bg1"/>
                </a:solidFill>
                <a:latin typeface="Arial" panose="020B0604020202020204" pitchFamily="34" charset="0"/>
                <a:cs typeface="Arial" panose="020B0604020202020204" pitchFamily="34" charset="0"/>
              </a:rPr>
              <a:t>vurderinger</a:t>
            </a:r>
            <a:r>
              <a:rPr lang="da-DK" sz="1400" dirty="0">
                <a:solidFill>
                  <a:schemeClr val="bg1"/>
                </a:solidFill>
                <a:latin typeface="Arial" panose="020B0604020202020204" pitchFamily="34" charset="0"/>
                <a:cs typeface="Arial" panose="020B0604020202020204" pitchFamily="34" charset="0"/>
              </a:rPr>
              <a:t>, og betydningen for jeres virksomhed, når I udarbejder jeres egen risikovurdering.</a:t>
            </a:r>
          </a:p>
          <a:p>
            <a:endParaRPr lang="da-DK" sz="1400" dirty="0" smtClean="0">
              <a:solidFill>
                <a:schemeClr val="bg1"/>
              </a:solidFill>
              <a:latin typeface="Arial" panose="020B0604020202020204" pitchFamily="34" charset="0"/>
              <a:cs typeface="Arial" panose="020B0604020202020204" pitchFamily="34" charset="0"/>
            </a:endParaRPr>
          </a:p>
          <a:p>
            <a:endParaRPr lang="da-DK" sz="1400" dirty="0">
              <a:solidFill>
                <a:schemeClr val="bg1"/>
              </a:solidFill>
              <a:latin typeface="Arial" panose="020B0604020202020204" pitchFamily="34" charset="0"/>
              <a:cs typeface="Arial" panose="020B0604020202020204" pitchFamily="34" charset="0"/>
            </a:endParaRPr>
          </a:p>
        </p:txBody>
      </p:sp>
      <p:sp>
        <p:nvSpPr>
          <p:cNvPr id="15" name="Tekstfelt 14"/>
          <p:cNvSpPr txBox="1"/>
          <p:nvPr/>
        </p:nvSpPr>
        <p:spPr>
          <a:xfrm>
            <a:off x="6578692" y="262030"/>
            <a:ext cx="5514695" cy="830997"/>
          </a:xfrm>
          <a:prstGeom prst="rect">
            <a:avLst/>
          </a:prstGeom>
          <a:noFill/>
        </p:spPr>
        <p:txBody>
          <a:bodyPr wrap="square" rtlCol="0">
            <a:spAutoFit/>
          </a:bodyPr>
          <a:lstStyle/>
          <a:p>
            <a:r>
              <a:rPr lang="da-DK" sz="2400" b="1" dirty="0" smtClean="0">
                <a:solidFill>
                  <a:schemeClr val="bg1"/>
                </a:solidFill>
                <a:latin typeface="Arial" panose="020B0604020202020204" pitchFamily="34" charset="0"/>
                <a:cs typeface="Arial" panose="020B0604020202020204" pitchFamily="34" charset="0"/>
              </a:rPr>
              <a:t>5. Risikovurdering </a:t>
            </a:r>
            <a:r>
              <a:rPr lang="da-DK" sz="2400" b="1" dirty="0">
                <a:solidFill>
                  <a:schemeClr val="bg1"/>
                </a:solidFill>
                <a:latin typeface="Arial" panose="020B0604020202020204" pitchFamily="34" charset="0"/>
                <a:cs typeface="Arial" panose="020B0604020202020204" pitchFamily="34" charset="0"/>
              </a:rPr>
              <a:t>af virksomheden og virksomhedens hvidvaskpolitik</a:t>
            </a:r>
          </a:p>
        </p:txBody>
      </p:sp>
      <p:sp>
        <p:nvSpPr>
          <p:cNvPr id="9"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bg1"/>
                </a:solidFill>
                <a:latin typeface="Arial" panose="020B0604020202020204" pitchFamily="34" charset="0"/>
                <a:cs typeface="Arial" panose="020B0604020202020204" pitchFamily="34" charset="0"/>
              </a:rPr>
              <a:t>7</a:t>
            </a:fld>
            <a:endParaRPr lang="da-DK"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714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2" cstate="print">
            <a:extLst>
              <a:ext uri="{28A0092B-C50C-407E-A947-70E740481C1C}">
                <a14:useLocalDpi xmlns:a14="http://schemas.microsoft.com/office/drawing/2010/main" val="0"/>
              </a:ext>
            </a:extLst>
          </a:blip>
          <a:srcRect l="40643"/>
          <a:stretch/>
        </p:blipFill>
        <p:spPr>
          <a:xfrm>
            <a:off x="6076950" y="-9525"/>
            <a:ext cx="6115049" cy="6868800"/>
          </a:xfrm>
          <a:prstGeom prst="rect">
            <a:avLst/>
          </a:prstGeom>
        </p:spPr>
      </p:pic>
      <p:sp>
        <p:nvSpPr>
          <p:cNvPr id="26" name="Tekstfelt 25"/>
          <p:cNvSpPr txBox="1"/>
          <p:nvPr/>
        </p:nvSpPr>
        <p:spPr>
          <a:xfrm>
            <a:off x="548120" y="491319"/>
            <a:ext cx="5227906" cy="5254388"/>
          </a:xfrm>
          <a:prstGeom prst="rect">
            <a:avLst/>
          </a:prstGeom>
          <a:noFill/>
        </p:spPr>
        <p:txBody>
          <a:bodyPr wrap="square" numCol="1" spcCol="360000" rtlCol="0">
            <a:noAutofit/>
          </a:bodyPr>
          <a:lstStyle/>
          <a:p>
            <a:endParaRPr lang="da-DK" sz="1400" dirty="0" smtClean="0">
              <a:solidFill>
                <a:srgbClr val="63163A"/>
              </a:solidFill>
              <a:latin typeface="Arial" panose="020B0604020202020204" pitchFamily="34" charset="0"/>
              <a:cs typeface="Arial" panose="020B0604020202020204" pitchFamily="34" charset="0"/>
            </a:endParaRPr>
          </a:p>
          <a:p>
            <a:r>
              <a:rPr lang="da-DK" sz="1400" dirty="0" smtClean="0">
                <a:solidFill>
                  <a:srgbClr val="63163A"/>
                </a:solidFill>
                <a:latin typeface="Arial" panose="020B0604020202020204" pitchFamily="34" charset="0"/>
                <a:cs typeface="Arial" panose="020B0604020202020204" pitchFamily="34" charset="0"/>
              </a:rPr>
              <a:t>Jeres </a:t>
            </a:r>
            <a:r>
              <a:rPr lang="da-DK" sz="1400" dirty="0">
                <a:solidFill>
                  <a:srgbClr val="63163A"/>
                </a:solidFill>
                <a:latin typeface="Arial" panose="020B0604020202020204" pitchFamily="34" charset="0"/>
                <a:cs typeface="Arial" panose="020B0604020202020204" pitchFamily="34" charset="0"/>
              </a:rPr>
              <a:t>virksomhed skal også have en hvidvaskpolitik. Med hvidvaskpolitikken skal I tage stilling til, </a:t>
            </a:r>
            <a:r>
              <a:rPr lang="da-DK" sz="1400" dirty="0" smtClean="0">
                <a:solidFill>
                  <a:srgbClr val="63163A"/>
                </a:solidFill>
                <a:latin typeface="Arial" panose="020B0604020202020204" pitchFamily="34" charset="0"/>
                <a:cs typeface="Arial" panose="020B0604020202020204" pitchFamily="34" charset="0"/>
              </a:rPr>
              <a:t>hvordan </a:t>
            </a:r>
            <a:r>
              <a:rPr lang="da-DK" sz="1400" dirty="0">
                <a:solidFill>
                  <a:srgbClr val="63163A"/>
                </a:solidFill>
                <a:latin typeface="Arial" panose="020B0604020202020204" pitchFamily="34" charset="0"/>
                <a:cs typeface="Arial" panose="020B0604020202020204" pitchFamily="34" charset="0"/>
              </a:rPr>
              <a:t>jeres virksomhed skal indrettes for at imødegå risikoen for hvidvask og terrorfinansiering og </a:t>
            </a:r>
            <a:r>
              <a:rPr lang="da-DK" sz="1400" dirty="0" smtClean="0">
                <a:solidFill>
                  <a:srgbClr val="63163A"/>
                </a:solidFill>
                <a:latin typeface="Arial" panose="020B0604020202020204" pitchFamily="34" charset="0"/>
                <a:cs typeface="Arial" panose="020B0604020202020204" pitchFamily="34" charset="0"/>
              </a:rPr>
              <a:t>dermed </a:t>
            </a:r>
            <a:r>
              <a:rPr lang="da-DK" sz="1400" dirty="0">
                <a:solidFill>
                  <a:srgbClr val="63163A"/>
                </a:solidFill>
                <a:latin typeface="Arial" panose="020B0604020202020204" pitchFamily="34" charset="0"/>
                <a:cs typeface="Arial" panose="020B0604020202020204" pitchFamily="34" charset="0"/>
              </a:rPr>
              <a:t>leve op til lovgivningen. Politikken skal indeholde jeres overordnede strategiske mål for, hvordan I vil forebygge, at jeres virksomhed bliver brugt til hvidvask eller finansiering af terrorisme. </a:t>
            </a: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Politikken skal være operationel. Det betyder, at ledelsen i jeres virksomhed på baggrund af politikken skal kunne beslutte, hvordan jeres virksomhed konkret skal indrettes, hvilke opgaver I skal </a:t>
            </a:r>
            <a:r>
              <a:rPr lang="da-DK" sz="1400" dirty="0" smtClean="0">
                <a:solidFill>
                  <a:srgbClr val="63163A"/>
                </a:solidFill>
                <a:latin typeface="Arial" panose="020B0604020202020204" pitchFamily="34" charset="0"/>
                <a:cs typeface="Arial" panose="020B0604020202020204" pitchFamily="34" charset="0"/>
              </a:rPr>
              <a:t>gennemføre</a:t>
            </a:r>
            <a:r>
              <a:rPr lang="da-DK" sz="1400" dirty="0">
                <a:solidFill>
                  <a:srgbClr val="63163A"/>
                </a:solidFill>
                <a:latin typeface="Arial" panose="020B0604020202020204" pitchFamily="34" charset="0"/>
                <a:cs typeface="Arial" panose="020B0604020202020204" pitchFamily="34" charset="0"/>
              </a:rPr>
              <a:t>, og </a:t>
            </a:r>
            <a:r>
              <a:rPr lang="da-DK" sz="1400" dirty="0" smtClean="0">
                <a:solidFill>
                  <a:srgbClr val="63163A"/>
                </a:solidFill>
                <a:latin typeface="Arial" panose="020B0604020202020204" pitchFamily="34" charset="0"/>
                <a:cs typeface="Arial" panose="020B0604020202020204" pitchFamily="34" charset="0"/>
              </a:rPr>
              <a:t>hovedmål for </a:t>
            </a:r>
            <a:r>
              <a:rPr lang="da-DK" sz="1400" dirty="0">
                <a:solidFill>
                  <a:srgbClr val="63163A"/>
                </a:solidFill>
                <a:latin typeface="Arial" panose="020B0604020202020204" pitchFamily="34" charset="0"/>
                <a:cs typeface="Arial" panose="020B0604020202020204" pitchFamily="34" charset="0"/>
              </a:rPr>
              <a:t>hvordan de skal gennemføres. Det skal fremgå af nedskrevne forretningsgange og arbejdsbeskrivelser, hvordan jeres virksomhed konkret skal indrettes, og hvilke opgaver I skal </a:t>
            </a:r>
            <a:r>
              <a:rPr lang="da-DK" sz="1400" dirty="0" smtClean="0">
                <a:solidFill>
                  <a:srgbClr val="63163A"/>
                </a:solidFill>
                <a:latin typeface="Arial" panose="020B0604020202020204" pitchFamily="34" charset="0"/>
                <a:cs typeface="Arial" panose="020B0604020202020204" pitchFamily="34" charset="0"/>
              </a:rPr>
              <a:t>gennemføre</a:t>
            </a:r>
            <a:r>
              <a:rPr lang="da-DK" sz="1400" dirty="0">
                <a:solidFill>
                  <a:srgbClr val="63163A"/>
                </a:solidFill>
                <a:latin typeface="Arial" panose="020B0604020202020204" pitchFamily="34" charset="0"/>
                <a:cs typeface="Arial" panose="020B0604020202020204" pitchFamily="34" charset="0"/>
              </a:rPr>
              <a:t>. Forretningsgange og arbejdsbeskrivelser skal være tilstrækkeligt omfattende og præcise til, at jeres medarbejdere kan følge dem i deres daglige arbejde. </a:t>
            </a:r>
          </a:p>
          <a:p>
            <a:endParaRPr lang="da-DK" sz="1400" dirty="0">
              <a:solidFill>
                <a:srgbClr val="63163A"/>
              </a:solidFill>
              <a:latin typeface="Arial" panose="020B0604020202020204" pitchFamily="34" charset="0"/>
              <a:cs typeface="Arial" panose="020B0604020202020204" pitchFamily="34" charset="0"/>
            </a:endParaRPr>
          </a:p>
          <a:p>
            <a:r>
              <a:rPr lang="da-DK" sz="1400" dirty="0">
                <a:solidFill>
                  <a:srgbClr val="63163A"/>
                </a:solidFill>
                <a:latin typeface="Arial" panose="020B0604020202020204" pitchFamily="34" charset="0"/>
                <a:cs typeface="Arial" panose="020B0604020202020204" pitchFamily="34" charset="0"/>
              </a:rPr>
              <a:t>I skal også sikre jer, at der i jeres virksomhed foretages interne kontroller af, at I lever op til kravene i lovgivningen. I skal samtidig kunne dokumentere, at de pågældende kontroller er gennemført, og at I har fulgt op på disse. </a:t>
            </a:r>
          </a:p>
        </p:txBody>
      </p:sp>
      <p:pic>
        <p:nvPicPr>
          <p:cNvPr id="27" name="Billed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14"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t>8</a:t>
            </a:fld>
            <a:endParaRPr lang="da-DK"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586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120" y="246426"/>
            <a:ext cx="10515600" cy="1325563"/>
          </a:xfrm>
        </p:spPr>
        <p:txBody>
          <a:bodyPr>
            <a:normAutofit/>
          </a:bodyPr>
          <a:lstStyle/>
          <a:p>
            <a:r>
              <a:rPr lang="da-DK" sz="2400" b="1" dirty="0" smtClean="0">
                <a:solidFill>
                  <a:srgbClr val="63163A"/>
                </a:solidFill>
                <a:latin typeface="Arial" panose="020B0604020202020204" pitchFamily="34" charset="0"/>
                <a:cs typeface="Arial" panose="020B0604020202020204" pitchFamily="34" charset="0"/>
              </a:rPr>
              <a:t>6. Identifikation </a:t>
            </a:r>
            <a:r>
              <a:rPr lang="da-DK" sz="2400" b="1" dirty="0">
                <a:solidFill>
                  <a:srgbClr val="63163A"/>
                </a:solidFill>
                <a:latin typeface="Arial" panose="020B0604020202020204" pitchFamily="34" charset="0"/>
                <a:cs typeface="Arial" panose="020B0604020202020204" pitchFamily="34" charset="0"/>
              </a:rPr>
              <a:t>og legitimation af jeres kunder</a:t>
            </a:r>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20" y="6173786"/>
            <a:ext cx="1800958" cy="237680"/>
          </a:xfrm>
          <a:prstGeom prst="rect">
            <a:avLst/>
          </a:prstGeom>
        </p:spPr>
      </p:pic>
      <p:sp>
        <p:nvSpPr>
          <p:cNvPr id="8" name="Pladsholder til slidenummer 2"/>
          <p:cNvSpPr>
            <a:spLocks noGrp="1"/>
          </p:cNvSpPr>
          <p:nvPr>
            <p:ph type="sldNum" sz="quarter" idx="12"/>
          </p:nvPr>
        </p:nvSpPr>
        <p:spPr>
          <a:xfrm>
            <a:off x="8938846" y="6110063"/>
            <a:ext cx="2743200" cy="365125"/>
          </a:xfrm>
        </p:spPr>
        <p:txBody>
          <a:bodyPr/>
          <a:lstStyle/>
          <a:p>
            <a:fld id="{7BD70C8F-F398-4BA8-BA66-3656F907BB59}" type="slidenum">
              <a:rPr lang="da-DK" b="1" smtClean="0">
                <a:solidFill>
                  <a:schemeClr val="tx1"/>
                </a:solidFill>
                <a:latin typeface="Arial" panose="020B0604020202020204" pitchFamily="34" charset="0"/>
                <a:cs typeface="Arial" panose="020B0604020202020204" pitchFamily="34" charset="0"/>
              </a:rPr>
              <a:t>9</a:t>
            </a:fld>
            <a:endParaRPr lang="da-DK" b="1" dirty="0">
              <a:solidFill>
                <a:schemeClr val="tx1"/>
              </a:solidFill>
              <a:latin typeface="Arial" panose="020B0604020202020204" pitchFamily="34" charset="0"/>
              <a:cs typeface="Arial" panose="020B0604020202020204" pitchFamily="34" charset="0"/>
            </a:endParaRPr>
          </a:p>
        </p:txBody>
      </p:sp>
      <p:sp>
        <p:nvSpPr>
          <p:cNvPr id="9" name="Pladsholder til indhold 2"/>
          <p:cNvSpPr>
            <a:spLocks noGrp="1"/>
          </p:cNvSpPr>
          <p:nvPr>
            <p:ph idx="1"/>
          </p:nvPr>
        </p:nvSpPr>
        <p:spPr>
          <a:xfrm>
            <a:off x="548120" y="1664833"/>
            <a:ext cx="10515600" cy="4351338"/>
          </a:xfrm>
        </p:spPr>
        <p:txBody>
          <a:bodyPr>
            <a:noAutofit/>
          </a:bodyPr>
          <a:lstStyle/>
          <a:p>
            <a:pPr marL="0" indent="0">
              <a:lnSpc>
                <a:spcPct val="100000"/>
              </a:lnSpc>
              <a:spcBef>
                <a:spcPts val="0"/>
              </a:spcBef>
              <a:buNone/>
            </a:pPr>
            <a:r>
              <a:rPr lang="da-DK" sz="1400" dirty="0" smtClean="0">
                <a:solidFill>
                  <a:srgbClr val="63163A"/>
                </a:solidFill>
                <a:latin typeface="Arial" panose="020B0604020202020204" pitchFamily="34" charset="0"/>
                <a:cs typeface="Arial" panose="020B0604020202020204" pitchFamily="34" charset="0"/>
              </a:rPr>
              <a:t>Når </a:t>
            </a:r>
            <a:r>
              <a:rPr lang="da-DK" sz="1400" dirty="0">
                <a:solidFill>
                  <a:srgbClr val="63163A"/>
                </a:solidFill>
                <a:latin typeface="Arial" panose="020B0604020202020204" pitchFamily="34" charset="0"/>
                <a:cs typeface="Arial" panose="020B0604020202020204" pitchFamily="34" charset="0"/>
              </a:rPr>
              <a:t>jeres virksomhed får en ny kunde, er I forpligtet til at lære denne kunde at kende. I skal derfor bede om oplysninger om personen eller om virksomheden og personerne bag. </a:t>
            </a: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Er jeres kunde en privatperson, skal I som minimum gøre følgende: </a:t>
            </a:r>
            <a:endParaRPr lang="da-DK" sz="1400" dirty="0" smtClean="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358775">
              <a:lnSpc>
                <a:spcPct val="100000"/>
              </a:lnSpc>
              <a:spcBef>
                <a:spcPts val="0"/>
              </a:spcBef>
            </a:pPr>
            <a:r>
              <a:rPr lang="da-DK" sz="1400" dirty="0" smtClean="0">
                <a:solidFill>
                  <a:srgbClr val="63163A"/>
                </a:solidFill>
                <a:latin typeface="Arial" panose="020B0604020202020204" pitchFamily="34" charset="0"/>
                <a:cs typeface="Arial" panose="020B0604020202020204" pitchFamily="34" charset="0"/>
              </a:rPr>
              <a:t>Indhent </a:t>
            </a:r>
            <a:r>
              <a:rPr lang="da-DK" sz="1400" dirty="0">
                <a:solidFill>
                  <a:srgbClr val="63163A"/>
                </a:solidFill>
                <a:latin typeface="Arial" panose="020B0604020202020204" pitchFamily="34" charset="0"/>
                <a:cs typeface="Arial" panose="020B0604020202020204" pitchFamily="34" charset="0"/>
              </a:rPr>
              <a:t>navn og CPR-nr. </a:t>
            </a:r>
            <a:endParaRPr lang="da-DK" sz="1400" dirty="0" smtClean="0">
              <a:solidFill>
                <a:srgbClr val="63163A"/>
              </a:solidFill>
              <a:latin typeface="Arial" panose="020B0604020202020204" pitchFamily="34" charset="0"/>
              <a:cs typeface="Arial" panose="020B0604020202020204" pitchFamily="34" charset="0"/>
            </a:endParaRPr>
          </a:p>
          <a:p>
            <a:pPr marL="358775">
              <a:lnSpc>
                <a:spcPct val="100000"/>
              </a:lnSpc>
              <a:spcBef>
                <a:spcPts val="0"/>
              </a:spcBef>
            </a:pPr>
            <a:r>
              <a:rPr lang="da-DK" sz="1400" dirty="0" smtClean="0">
                <a:solidFill>
                  <a:srgbClr val="63163A"/>
                </a:solidFill>
                <a:latin typeface="Arial" panose="020B0604020202020204" pitchFamily="34" charset="0"/>
                <a:cs typeface="Arial" panose="020B0604020202020204" pitchFamily="34" charset="0"/>
              </a:rPr>
              <a:t>Hvis </a:t>
            </a:r>
            <a:r>
              <a:rPr lang="da-DK" sz="1400" dirty="0">
                <a:solidFill>
                  <a:srgbClr val="63163A"/>
                </a:solidFill>
                <a:latin typeface="Arial" panose="020B0604020202020204" pitchFamily="34" charset="0"/>
                <a:cs typeface="Arial" panose="020B0604020202020204" pitchFamily="34" charset="0"/>
              </a:rPr>
              <a:t>personen ikke har et dansk CPR-nr., indhent da et lignende identifikationsnummer. I kan f.eks. indhente et aktivt pas- eller kørekortnummer. Hvis vedkommende heller ikke har et </a:t>
            </a:r>
            <a:r>
              <a:rPr lang="da-DK" sz="1400" dirty="0" smtClean="0">
                <a:solidFill>
                  <a:srgbClr val="63163A"/>
                </a:solidFill>
                <a:latin typeface="Arial" panose="020B0604020202020204" pitchFamily="34" charset="0"/>
                <a:cs typeface="Arial" panose="020B0604020202020204" pitchFamily="34" charset="0"/>
              </a:rPr>
              <a:t>sådant </a:t>
            </a:r>
            <a:r>
              <a:rPr lang="da-DK" sz="1400" dirty="0">
                <a:solidFill>
                  <a:srgbClr val="63163A"/>
                </a:solidFill>
                <a:latin typeface="Arial" panose="020B0604020202020204" pitchFamily="34" charset="0"/>
                <a:cs typeface="Arial" panose="020B0604020202020204" pitchFamily="34" charset="0"/>
              </a:rPr>
              <a:t>identifikationsnummer, skal identifikationsoplysningerne omfatte fødselsdato. </a:t>
            </a:r>
            <a:endParaRPr lang="da-DK" sz="1400" dirty="0" smtClean="0">
              <a:solidFill>
                <a:srgbClr val="63163A"/>
              </a:solidFill>
              <a:latin typeface="Arial" panose="020B0604020202020204" pitchFamily="34" charset="0"/>
              <a:cs typeface="Arial" panose="020B0604020202020204" pitchFamily="34" charset="0"/>
            </a:endParaRPr>
          </a:p>
          <a:p>
            <a:pPr marL="358775">
              <a:lnSpc>
                <a:spcPct val="100000"/>
              </a:lnSpc>
              <a:spcBef>
                <a:spcPts val="0"/>
              </a:spcBef>
            </a:pPr>
            <a:r>
              <a:rPr lang="da-DK" sz="1400" dirty="0" smtClean="0">
                <a:solidFill>
                  <a:srgbClr val="63163A"/>
                </a:solidFill>
                <a:latin typeface="Arial" panose="020B0604020202020204" pitchFamily="34" charset="0"/>
                <a:cs typeface="Arial" panose="020B0604020202020204" pitchFamily="34" charset="0"/>
              </a:rPr>
              <a:t>Tag </a:t>
            </a:r>
            <a:r>
              <a:rPr lang="da-DK" sz="1400" dirty="0">
                <a:solidFill>
                  <a:srgbClr val="63163A"/>
                </a:solidFill>
                <a:latin typeface="Arial" panose="020B0604020202020204" pitchFamily="34" charset="0"/>
                <a:cs typeface="Arial" panose="020B0604020202020204" pitchFamily="34" charset="0"/>
              </a:rPr>
              <a:t>kopi af legitimation, gerne med billede, f.eks. pas eller kørekort. </a:t>
            </a:r>
          </a:p>
          <a:p>
            <a:pPr marL="0" indent="0">
              <a:lnSpc>
                <a:spcPct val="100000"/>
              </a:lnSpc>
              <a:spcBef>
                <a:spcPts val="0"/>
              </a:spcBef>
              <a:buNone/>
            </a:pPr>
            <a:endParaRPr lang="da-DK" sz="1400" dirty="0" smtClean="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r>
              <a:rPr lang="da-DK" sz="1400" dirty="0">
                <a:solidFill>
                  <a:srgbClr val="63163A"/>
                </a:solidFill>
                <a:latin typeface="Arial" panose="020B0604020202020204" pitchFamily="34" charset="0"/>
                <a:cs typeface="Arial" panose="020B0604020202020204" pitchFamily="34" charset="0"/>
              </a:rPr>
              <a:t>Er jeres kunde en virksomhed, skal I som minimum gøre følgende: </a:t>
            </a:r>
            <a:endParaRPr lang="da-DK" sz="1400" dirty="0" smtClean="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a:p>
            <a:pPr marL="358775">
              <a:lnSpc>
                <a:spcPct val="100000"/>
              </a:lnSpc>
              <a:spcBef>
                <a:spcPts val="0"/>
              </a:spcBef>
            </a:pPr>
            <a:r>
              <a:rPr lang="da-DK" sz="1400" dirty="0" smtClean="0">
                <a:solidFill>
                  <a:srgbClr val="63163A"/>
                </a:solidFill>
                <a:latin typeface="Arial" panose="020B0604020202020204" pitchFamily="34" charset="0"/>
                <a:cs typeface="Arial" panose="020B0604020202020204" pitchFamily="34" charset="0"/>
              </a:rPr>
              <a:t>Indhent </a:t>
            </a:r>
            <a:r>
              <a:rPr lang="da-DK" sz="1400" dirty="0">
                <a:solidFill>
                  <a:srgbClr val="63163A"/>
                </a:solidFill>
                <a:latin typeface="Arial" panose="020B0604020202020204" pitchFamily="34" charset="0"/>
                <a:cs typeface="Arial" panose="020B0604020202020204" pitchFamily="34" charset="0"/>
              </a:rPr>
              <a:t>navn og CVR-nr. </a:t>
            </a:r>
            <a:endParaRPr lang="da-DK" sz="1400" dirty="0" smtClean="0">
              <a:solidFill>
                <a:srgbClr val="63163A"/>
              </a:solidFill>
              <a:latin typeface="Arial" panose="020B0604020202020204" pitchFamily="34" charset="0"/>
              <a:cs typeface="Arial" panose="020B0604020202020204" pitchFamily="34" charset="0"/>
            </a:endParaRPr>
          </a:p>
          <a:p>
            <a:pPr marL="358775">
              <a:lnSpc>
                <a:spcPct val="100000"/>
              </a:lnSpc>
              <a:spcBef>
                <a:spcPts val="0"/>
              </a:spcBef>
            </a:pPr>
            <a:r>
              <a:rPr lang="da-DK" sz="1400" dirty="0" smtClean="0">
                <a:solidFill>
                  <a:srgbClr val="63163A"/>
                </a:solidFill>
                <a:latin typeface="Arial" panose="020B0604020202020204" pitchFamily="34" charset="0"/>
                <a:cs typeface="Arial" panose="020B0604020202020204" pitchFamily="34" charset="0"/>
              </a:rPr>
              <a:t>Slå </a:t>
            </a:r>
            <a:r>
              <a:rPr lang="da-DK" sz="1400" dirty="0">
                <a:solidFill>
                  <a:srgbClr val="63163A"/>
                </a:solidFill>
                <a:latin typeface="Arial" panose="020B0604020202020204" pitchFamily="34" charset="0"/>
                <a:cs typeface="Arial" panose="020B0604020202020204" pitchFamily="34" charset="0"/>
              </a:rPr>
              <a:t>virksomheden op i CVR-registreret, hvor virksomhedens legale og reelle ejere skal </a:t>
            </a:r>
            <a:r>
              <a:rPr lang="da-DK" sz="1400" dirty="0" smtClean="0">
                <a:solidFill>
                  <a:srgbClr val="63163A"/>
                </a:solidFill>
                <a:latin typeface="Arial" panose="020B0604020202020204" pitchFamily="34" charset="0"/>
                <a:cs typeface="Arial" panose="020B0604020202020204" pitchFamily="34" charset="0"/>
              </a:rPr>
              <a:t>noteres</a:t>
            </a:r>
            <a:r>
              <a:rPr lang="da-DK" sz="1400" dirty="0">
                <a:solidFill>
                  <a:srgbClr val="63163A"/>
                </a:solidFill>
                <a:latin typeface="Arial" panose="020B0604020202020204" pitchFamily="34" charset="0"/>
                <a:cs typeface="Arial" panose="020B0604020202020204" pitchFamily="34" charset="0"/>
              </a:rPr>
              <a:t>. Gem en kopi af dette. </a:t>
            </a:r>
            <a:endParaRPr lang="da-DK" sz="1400" dirty="0" smtClean="0">
              <a:solidFill>
                <a:srgbClr val="63163A"/>
              </a:solidFill>
              <a:latin typeface="Arial" panose="020B0604020202020204" pitchFamily="34" charset="0"/>
              <a:cs typeface="Arial" panose="020B0604020202020204" pitchFamily="34" charset="0"/>
            </a:endParaRPr>
          </a:p>
          <a:p>
            <a:pPr marL="358775">
              <a:lnSpc>
                <a:spcPct val="100000"/>
              </a:lnSpc>
              <a:spcBef>
                <a:spcPts val="0"/>
              </a:spcBef>
            </a:pPr>
            <a:r>
              <a:rPr lang="da-DK" sz="1400" dirty="0" smtClean="0">
                <a:solidFill>
                  <a:srgbClr val="63163A"/>
                </a:solidFill>
                <a:latin typeface="Arial" panose="020B0604020202020204" pitchFamily="34" charset="0"/>
                <a:cs typeface="Arial" panose="020B0604020202020204" pitchFamily="34" charset="0"/>
              </a:rPr>
              <a:t>Klarlæg </a:t>
            </a:r>
            <a:r>
              <a:rPr lang="da-DK" sz="1400" dirty="0">
                <a:solidFill>
                  <a:srgbClr val="63163A"/>
                </a:solidFill>
                <a:latin typeface="Arial" panose="020B0604020202020204" pitchFamily="34" charset="0"/>
                <a:cs typeface="Arial" panose="020B0604020202020204" pitchFamily="34" charset="0"/>
              </a:rPr>
              <a:t>virksomhedens ejerforhold ved f.eks. at indhente stiftelsesdokumenter, vedtægter, </a:t>
            </a:r>
            <a:r>
              <a:rPr lang="da-DK" sz="1400" dirty="0" err="1">
                <a:solidFill>
                  <a:srgbClr val="63163A"/>
                </a:solidFill>
                <a:latin typeface="Arial" panose="020B0604020202020204" pitchFamily="34" charset="0"/>
                <a:cs typeface="Arial" panose="020B0604020202020204" pitchFamily="34" charset="0"/>
              </a:rPr>
              <a:t>ejerbog</a:t>
            </a:r>
            <a:r>
              <a:rPr lang="da-DK" sz="1400" dirty="0">
                <a:solidFill>
                  <a:srgbClr val="63163A"/>
                </a:solidFill>
                <a:latin typeface="Arial" panose="020B0604020202020204" pitchFamily="34" charset="0"/>
                <a:cs typeface="Arial" panose="020B0604020202020204" pitchFamily="34" charset="0"/>
              </a:rPr>
              <a:t> mm. Virksomhedens ejere vil med få undtagelser altid være fysiske personer. Det er derfor vigtigt, at ejerforholdet klarlægges frem til de fysiske personer, som i sidste ende ejer virksomheden. </a:t>
            </a:r>
            <a:r>
              <a:rPr lang="da-DK" sz="1400" dirty="0" smtClean="0">
                <a:solidFill>
                  <a:srgbClr val="63163A"/>
                </a:solidFill>
                <a:latin typeface="Arial" panose="020B0604020202020204" pitchFamily="34" charset="0"/>
                <a:cs typeface="Arial" panose="020B0604020202020204" pitchFamily="34" charset="0"/>
              </a:rPr>
              <a:t>Der </a:t>
            </a:r>
            <a:r>
              <a:rPr lang="da-DK" sz="1400" dirty="0">
                <a:solidFill>
                  <a:srgbClr val="63163A"/>
                </a:solidFill>
                <a:latin typeface="Arial" panose="020B0604020202020204" pitchFamily="34" charset="0"/>
                <a:cs typeface="Arial" panose="020B0604020202020204" pitchFamily="34" charset="0"/>
              </a:rPr>
              <a:t>skal altid indhentes oplysninger om den eller de reelle ejeres identitet (bortset fra ejere af børsnoterede selskaber). Identitetsoplysningerne skal som udgangspunkt indeholde oplysninger om navn og cpr-nr. eller lignende, hvis den pågældende ikke har et cpr-nr</a:t>
            </a:r>
            <a:r>
              <a:rPr lang="da-DK" sz="1400" dirty="0" smtClean="0">
                <a:solidFill>
                  <a:srgbClr val="63163A"/>
                </a:solidFill>
                <a:latin typeface="Arial" panose="020B0604020202020204" pitchFamily="34" charset="0"/>
                <a:cs typeface="Arial" panose="020B0604020202020204" pitchFamily="34" charset="0"/>
              </a:rPr>
              <a:t>.</a:t>
            </a:r>
            <a:endParaRPr lang="da-DK" sz="1400" dirty="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endParaRPr lang="da-DK" sz="1400" dirty="0" smtClean="0">
              <a:solidFill>
                <a:srgbClr val="63163A"/>
              </a:solidFill>
              <a:latin typeface="Arial" panose="020B0604020202020204" pitchFamily="34" charset="0"/>
              <a:cs typeface="Arial" panose="020B0604020202020204" pitchFamily="34" charset="0"/>
            </a:endParaRPr>
          </a:p>
          <a:p>
            <a:pPr marL="0" indent="0">
              <a:lnSpc>
                <a:spcPct val="100000"/>
              </a:lnSpc>
              <a:spcBef>
                <a:spcPts val="0"/>
              </a:spcBef>
              <a:buNone/>
            </a:pPr>
            <a:endParaRPr lang="da-DK" sz="1400" dirty="0">
              <a:solidFill>
                <a:srgbClr val="6316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08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2683</Words>
  <Application>Microsoft Office PowerPoint</Application>
  <PresentationFormat>Widescreen</PresentationFormat>
  <Paragraphs>163</Paragraphs>
  <Slides>17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Arial Black</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6. Identifikation og legitimation af jeres kunder</vt:lpstr>
      <vt:lpstr>PowerPoint-præsentation</vt:lpstr>
      <vt:lpstr>PowerPoint-præsentation</vt:lpstr>
      <vt:lpstr>8. Overvågning af kundeforholdene</vt:lpstr>
      <vt:lpstr>9. Undersøgelse og notering</vt:lpstr>
      <vt:lpstr>PowerPoint-præsentation</vt:lpstr>
      <vt:lpstr>PowerPoint-præsentation</vt:lpstr>
      <vt:lpstr>PowerPoint-præsentation</vt:lpstr>
      <vt:lpstr>BILAG 1  Hvidvasklovens bilag 1, jf. § 1, stk. 1, nr. 8</vt:lpstr>
    </vt:vector>
  </TitlesOfParts>
  <Company>Finanstilsynet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LIO@FTNET.DK</dc:creator>
  <cp:lastModifiedBy>Majbrit Hove Gere (FT)</cp:lastModifiedBy>
  <cp:revision>66</cp:revision>
  <dcterms:created xsi:type="dcterms:W3CDTF">2019-05-03T08:22:44Z</dcterms:created>
  <dcterms:modified xsi:type="dcterms:W3CDTF">2020-04-29T09:58:34Z</dcterms:modified>
</cp:coreProperties>
</file>