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4" r:id="rId5"/>
  </p:sldMasterIdLst>
  <p:notesMasterIdLst>
    <p:notesMasterId r:id="rId27"/>
  </p:notesMasterIdLst>
  <p:handoutMasterIdLst>
    <p:handoutMasterId r:id="rId28"/>
  </p:handoutMasterIdLst>
  <p:sldIdLst>
    <p:sldId id="263" r:id="rId6"/>
    <p:sldId id="395" r:id="rId7"/>
    <p:sldId id="414" r:id="rId8"/>
    <p:sldId id="393" r:id="rId9"/>
    <p:sldId id="361" r:id="rId10"/>
    <p:sldId id="405" r:id="rId11"/>
    <p:sldId id="384" r:id="rId12"/>
    <p:sldId id="401" r:id="rId13"/>
    <p:sldId id="386" r:id="rId14"/>
    <p:sldId id="385" r:id="rId15"/>
    <p:sldId id="394" r:id="rId16"/>
    <p:sldId id="400" r:id="rId17"/>
    <p:sldId id="407" r:id="rId18"/>
    <p:sldId id="396" r:id="rId19"/>
    <p:sldId id="406" r:id="rId20"/>
    <p:sldId id="398" r:id="rId21"/>
    <p:sldId id="397" r:id="rId22"/>
    <p:sldId id="360" r:id="rId23"/>
    <p:sldId id="391" r:id="rId24"/>
    <p:sldId id="382" r:id="rId25"/>
    <p:sldId id="352" r:id="rId26"/>
  </p:sldIdLst>
  <p:sldSz cx="9144000" cy="6858000" type="screen4x3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Birthe Bundgaard (FT)" initials="ABU" lastIdx="1" clrIdx="0"/>
  <p:cmAuthor id="1" name="Anne Birthe Bundgaard (FT)" initials="ABB(" lastIdx="2" clrIdx="1">
    <p:extLst/>
  </p:cmAuthor>
  <p:cmAuthor id="2" name="Henning Andersen" initials="HA" lastIdx="3" clrIdx="2"/>
  <p:cmAuthor id="3" name="Martin Buch Smedegaard (FT)" initials="MBS(" lastIdx="2" clrIdx="3">
    <p:extLst/>
  </p:cmAuthor>
  <p:cmAuthor id="4" name="Anne Thrane (FT)" initials="AT(" lastIdx="1" clrIdx="4">
    <p:extLst/>
  </p:cmAuthor>
  <p:cmAuthor id="5" name="Martin Buch Smedegaard (FT)" initials="MBS( [2]" lastIdx="7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9933"/>
    <a:srgbClr val="F0E1CD"/>
    <a:srgbClr val="F0EDE4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3135" autoAdjust="0"/>
  </p:normalViewPr>
  <p:slideViewPr>
    <p:cSldViewPr>
      <p:cViewPr varScale="1">
        <p:scale>
          <a:sx n="78" d="100"/>
          <a:sy n="78" d="100"/>
        </p:scale>
        <p:origin x="8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5" dt="2017-05-08T09:29:52.673" idx="6">
    <p:pos x="5130" y="1557"/>
    <p:text>er det her recap fra sidst eller et punkt for denne præsentation ?</p:text>
    <p:extLst>
      <p:ext uri="{C676402C-5697-4E1C-873F-D02D1690AC5C}">
        <p15:threadingInfo xmlns:p15="http://schemas.microsoft.com/office/powerpoint/2012/main" timeZoneBias="-120"/>
      </p:ext>
    </p:extLst>
  </p:cm>
  <p:cm authorId="5" dt="2017-05-08T09:30:47.170" idx="7">
    <p:pos x="5130" y="1693"/>
    <p:text>kan vi gøre det her til ét samlet punkt</p:text>
    <p:extLst>
      <p:ext uri="{C676402C-5697-4E1C-873F-D02D1690AC5C}">
        <p15:threadingInfo xmlns:p15="http://schemas.microsoft.com/office/powerpoint/2012/main" timeZoneBias="-120">
          <p15:parentCm authorId="5" idx="6"/>
        </p15:threadingInfo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587FB-159F-4AD1-9FBF-956C43E747A1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11B195B-45A2-484A-AEF1-6CFAA8A25F99}">
      <dgm:prSet phldrT="[Tekst]"/>
      <dgm:spPr/>
      <dgm:t>
        <a:bodyPr/>
        <a:lstStyle/>
        <a:p>
          <a:r>
            <a:rPr lang="da-DK" dirty="0" smtClean="0"/>
            <a:t>Release 1</a:t>
          </a:r>
          <a:endParaRPr lang="da-DK" dirty="0"/>
        </a:p>
      </dgm:t>
    </dgm:pt>
    <dgm:pt modelId="{C168052B-74CC-4C2D-9DF1-E5055179C90D}" type="parTrans" cxnId="{1256DAF5-5CFF-41B2-9BE1-44AA3633E869}">
      <dgm:prSet/>
      <dgm:spPr/>
      <dgm:t>
        <a:bodyPr/>
        <a:lstStyle/>
        <a:p>
          <a:endParaRPr lang="da-DK"/>
        </a:p>
      </dgm:t>
    </dgm:pt>
    <dgm:pt modelId="{3F71D050-F0AB-41F5-A180-965028430380}" type="sibTrans" cxnId="{1256DAF5-5CFF-41B2-9BE1-44AA3633E869}">
      <dgm:prSet/>
      <dgm:spPr/>
      <dgm:t>
        <a:bodyPr/>
        <a:lstStyle/>
        <a:p>
          <a:endParaRPr lang="da-DK"/>
        </a:p>
      </dgm:t>
    </dgm:pt>
    <dgm:pt modelId="{FBA8A528-7996-473D-A0CA-18DB23678FAF}">
      <dgm:prSet phldrT="[Tekst]" custT="1"/>
      <dgm:spPr/>
      <dgm:t>
        <a:bodyPr/>
        <a:lstStyle/>
        <a:p>
          <a:r>
            <a:rPr lang="en-GB" sz="1200" dirty="0" smtClean="0"/>
            <a:t>The TRS II is ready for external testing by submitting entities. They are able to send and receive data. May include validation based on reference data created by the project</a:t>
          </a:r>
          <a:endParaRPr lang="da-DK" sz="1200" dirty="0"/>
        </a:p>
      </dgm:t>
    </dgm:pt>
    <dgm:pt modelId="{EC3779E9-41F5-4991-98E4-A69BD67EF1B1}" type="parTrans" cxnId="{FE804BCB-3835-4D9F-8DA2-E515A152A4B0}">
      <dgm:prSet/>
      <dgm:spPr/>
      <dgm:t>
        <a:bodyPr/>
        <a:lstStyle/>
        <a:p>
          <a:endParaRPr lang="da-DK"/>
        </a:p>
      </dgm:t>
    </dgm:pt>
    <dgm:pt modelId="{A10EEE7C-C7A1-4543-81F3-29D08401D85E}" type="sibTrans" cxnId="{FE804BCB-3835-4D9F-8DA2-E515A152A4B0}">
      <dgm:prSet/>
      <dgm:spPr/>
      <dgm:t>
        <a:bodyPr/>
        <a:lstStyle/>
        <a:p>
          <a:endParaRPr lang="da-DK"/>
        </a:p>
      </dgm:t>
    </dgm:pt>
    <dgm:pt modelId="{865BA867-D662-493D-AF5C-90DA4F2ADE67}">
      <dgm:prSet phldrT="[Tekst]"/>
      <dgm:spPr/>
      <dgm:t>
        <a:bodyPr/>
        <a:lstStyle/>
        <a:p>
          <a:r>
            <a:rPr lang="da-DK" dirty="0" smtClean="0"/>
            <a:t>Release 1,5</a:t>
          </a:r>
          <a:endParaRPr lang="da-DK" dirty="0"/>
        </a:p>
      </dgm:t>
    </dgm:pt>
    <dgm:pt modelId="{71635989-ABF6-4D29-82E9-0C3451522541}" type="parTrans" cxnId="{B37D6538-8925-4E66-9B07-DDA1FBB7BCFE}">
      <dgm:prSet/>
      <dgm:spPr/>
      <dgm:t>
        <a:bodyPr/>
        <a:lstStyle/>
        <a:p>
          <a:endParaRPr lang="da-DK"/>
        </a:p>
      </dgm:t>
    </dgm:pt>
    <dgm:pt modelId="{6CBB2DA0-3343-4BCB-A141-5D3201375384}" type="sibTrans" cxnId="{B37D6538-8925-4E66-9B07-DDA1FBB7BCFE}">
      <dgm:prSet/>
      <dgm:spPr/>
      <dgm:t>
        <a:bodyPr/>
        <a:lstStyle/>
        <a:p>
          <a:endParaRPr lang="da-DK"/>
        </a:p>
      </dgm:t>
    </dgm:pt>
    <dgm:pt modelId="{77DD5DB4-5FA3-42FB-9057-2553AD6C46A6}">
      <dgm:prSet phldrT="[Tekst]" custT="1"/>
      <dgm:spPr/>
      <dgm:t>
        <a:bodyPr/>
        <a:lstStyle/>
        <a:p>
          <a:r>
            <a:rPr lang="en-GB" sz="1200" dirty="0" smtClean="0"/>
            <a:t>The TRS II is ready for testing exchange of data with other competent authorities and for receiving reference data from ESMA </a:t>
          </a:r>
          <a:endParaRPr lang="da-DK" sz="1200" dirty="0"/>
        </a:p>
      </dgm:t>
    </dgm:pt>
    <dgm:pt modelId="{366A574A-619C-4140-878B-031437597A26}" type="parTrans" cxnId="{9654B60B-3E37-426D-9A58-6EBE4DC3D967}">
      <dgm:prSet/>
      <dgm:spPr/>
      <dgm:t>
        <a:bodyPr/>
        <a:lstStyle/>
        <a:p>
          <a:endParaRPr lang="da-DK"/>
        </a:p>
      </dgm:t>
    </dgm:pt>
    <dgm:pt modelId="{6F1DDE8A-7501-41C3-B198-228AFA47B1C3}" type="sibTrans" cxnId="{9654B60B-3E37-426D-9A58-6EBE4DC3D967}">
      <dgm:prSet/>
      <dgm:spPr/>
      <dgm:t>
        <a:bodyPr/>
        <a:lstStyle/>
        <a:p>
          <a:endParaRPr lang="da-DK"/>
        </a:p>
      </dgm:t>
    </dgm:pt>
    <dgm:pt modelId="{12EA67E7-8CC7-4552-A1CC-FFC9499E6EFA}">
      <dgm:prSet phldrT="[Tekst]"/>
      <dgm:spPr/>
      <dgm:t>
        <a:bodyPr/>
        <a:lstStyle/>
        <a:p>
          <a:r>
            <a:rPr lang="da-DK" dirty="0" smtClean="0"/>
            <a:t>Release 2</a:t>
          </a:r>
          <a:endParaRPr lang="da-DK" dirty="0"/>
        </a:p>
      </dgm:t>
    </dgm:pt>
    <dgm:pt modelId="{3CE2143F-E26B-470E-85A3-F34B5396CB2B}" type="parTrans" cxnId="{55DFE871-91C0-4ACB-B2ED-F71750106F4D}">
      <dgm:prSet/>
      <dgm:spPr/>
      <dgm:t>
        <a:bodyPr/>
        <a:lstStyle/>
        <a:p>
          <a:endParaRPr lang="da-DK"/>
        </a:p>
      </dgm:t>
    </dgm:pt>
    <dgm:pt modelId="{38CEF43D-4916-4789-8871-5AB42F7C875C}" type="sibTrans" cxnId="{55DFE871-91C0-4ACB-B2ED-F71750106F4D}">
      <dgm:prSet/>
      <dgm:spPr/>
      <dgm:t>
        <a:bodyPr/>
        <a:lstStyle/>
        <a:p>
          <a:endParaRPr lang="da-DK"/>
        </a:p>
      </dgm:t>
    </dgm:pt>
    <dgm:pt modelId="{4AC7CAE9-3816-4757-807A-8049AC0600E2}">
      <dgm:prSet phldrT="[Tekst]" custT="1"/>
      <dgm:spPr/>
      <dgm:t>
        <a:bodyPr/>
        <a:lstStyle/>
        <a:p>
          <a:r>
            <a:rPr lang="en-US" sz="1200" dirty="0" smtClean="0"/>
            <a:t>The TRS II is ready to comply with EU regulations</a:t>
          </a:r>
          <a:endParaRPr lang="da-DK" sz="1900" dirty="0"/>
        </a:p>
      </dgm:t>
    </dgm:pt>
    <dgm:pt modelId="{1726933D-E1CB-4456-82A8-EDA9A5E0F5B1}" type="parTrans" cxnId="{B3E8FC58-1457-4E4E-B649-56DE2CD81C70}">
      <dgm:prSet/>
      <dgm:spPr/>
      <dgm:t>
        <a:bodyPr/>
        <a:lstStyle/>
        <a:p>
          <a:endParaRPr lang="da-DK"/>
        </a:p>
      </dgm:t>
    </dgm:pt>
    <dgm:pt modelId="{3FCD7209-E51D-4109-AACC-287277C82029}" type="sibTrans" cxnId="{B3E8FC58-1457-4E4E-B649-56DE2CD81C70}">
      <dgm:prSet/>
      <dgm:spPr/>
      <dgm:t>
        <a:bodyPr/>
        <a:lstStyle/>
        <a:p>
          <a:endParaRPr lang="da-DK"/>
        </a:p>
      </dgm:t>
    </dgm:pt>
    <dgm:pt modelId="{C7FB0DCB-CD49-45BB-A2F2-245727C57155}">
      <dgm:prSet/>
      <dgm:spPr/>
      <dgm:t>
        <a:bodyPr/>
        <a:lstStyle/>
        <a:p>
          <a:r>
            <a:rPr lang="en-GB" sz="1600" b="1" dirty="0" smtClean="0"/>
            <a:t>Maj 2017</a:t>
          </a:r>
          <a:endParaRPr lang="en-US" sz="1600" dirty="0"/>
        </a:p>
      </dgm:t>
    </dgm:pt>
    <dgm:pt modelId="{6AE31BC8-1114-4301-B197-2A8A2F77D83E}" type="parTrans" cxnId="{9F925F76-5C92-40C0-909E-31638B525160}">
      <dgm:prSet/>
      <dgm:spPr/>
      <dgm:t>
        <a:bodyPr/>
        <a:lstStyle/>
        <a:p>
          <a:endParaRPr lang="da-DK"/>
        </a:p>
      </dgm:t>
    </dgm:pt>
    <dgm:pt modelId="{05CCD0EE-7D6A-4A7F-B3CB-E8939DA9226D}" type="sibTrans" cxnId="{9F925F76-5C92-40C0-909E-31638B525160}">
      <dgm:prSet/>
      <dgm:spPr/>
      <dgm:t>
        <a:bodyPr/>
        <a:lstStyle/>
        <a:p>
          <a:endParaRPr lang="da-DK"/>
        </a:p>
      </dgm:t>
    </dgm:pt>
    <dgm:pt modelId="{6D7F790B-E6AF-4D83-B158-1D9061584DDA}">
      <dgm:prSet/>
      <dgm:spPr/>
      <dgm:t>
        <a:bodyPr/>
        <a:lstStyle/>
        <a:p>
          <a:r>
            <a:rPr lang="en-GB" sz="1600" b="1" dirty="0" smtClean="0"/>
            <a:t>September 2017</a:t>
          </a:r>
          <a:endParaRPr lang="en-US" sz="1600" dirty="0"/>
        </a:p>
      </dgm:t>
    </dgm:pt>
    <dgm:pt modelId="{ACDB6BC8-15E3-495A-ACC7-680898AB3F0B}" type="parTrans" cxnId="{3B7F7452-3EF1-4145-B067-7A882B43B5F8}">
      <dgm:prSet/>
      <dgm:spPr/>
      <dgm:t>
        <a:bodyPr/>
        <a:lstStyle/>
        <a:p>
          <a:endParaRPr lang="da-DK"/>
        </a:p>
      </dgm:t>
    </dgm:pt>
    <dgm:pt modelId="{2886DDBA-4159-44B5-A6F3-9A3F77E20CC3}" type="sibTrans" cxnId="{3B7F7452-3EF1-4145-B067-7A882B43B5F8}">
      <dgm:prSet/>
      <dgm:spPr/>
      <dgm:t>
        <a:bodyPr/>
        <a:lstStyle/>
        <a:p>
          <a:endParaRPr lang="da-DK"/>
        </a:p>
      </dgm:t>
    </dgm:pt>
    <dgm:pt modelId="{E84EF742-3112-4E42-949A-90889BA5B29A}">
      <dgm:prSet phldrT="[Tekst]" custT="1"/>
      <dgm:spPr/>
      <dgm:t>
        <a:bodyPr/>
        <a:lstStyle/>
        <a:p>
          <a:r>
            <a:rPr lang="en-GB" sz="1600" b="1" dirty="0" smtClean="0"/>
            <a:t>November 2017</a:t>
          </a:r>
          <a:endParaRPr lang="da-DK" sz="1900" dirty="0"/>
        </a:p>
      </dgm:t>
    </dgm:pt>
    <dgm:pt modelId="{1FC6B6D1-340C-4C6A-94D4-6EF4E9C09D45}" type="parTrans" cxnId="{714182D2-DB4D-4D83-A114-F1FAA0C76759}">
      <dgm:prSet/>
      <dgm:spPr/>
      <dgm:t>
        <a:bodyPr/>
        <a:lstStyle/>
        <a:p>
          <a:endParaRPr lang="da-DK"/>
        </a:p>
      </dgm:t>
    </dgm:pt>
    <dgm:pt modelId="{B764E681-070B-4689-A3F8-D9B078B08625}" type="sibTrans" cxnId="{714182D2-DB4D-4D83-A114-F1FAA0C76759}">
      <dgm:prSet/>
      <dgm:spPr/>
      <dgm:t>
        <a:bodyPr/>
        <a:lstStyle/>
        <a:p>
          <a:endParaRPr lang="da-DK"/>
        </a:p>
      </dgm:t>
    </dgm:pt>
    <dgm:pt modelId="{8342F8AC-B395-4169-B300-C99449E164C4}" type="pres">
      <dgm:prSet presAssocID="{3FC587FB-159F-4AD1-9FBF-956C43E747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6F195B3A-2D89-4EEE-83A3-24DBC695ADBD}" type="pres">
      <dgm:prSet presAssocID="{511B195B-45A2-484A-AEF1-6CFAA8A25F99}" presName="composite" presStyleCnt="0"/>
      <dgm:spPr/>
    </dgm:pt>
    <dgm:pt modelId="{FFF96F8D-447C-44F7-AB85-CEE060543D53}" type="pres">
      <dgm:prSet presAssocID="{511B195B-45A2-484A-AEF1-6CFAA8A25F9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F4AB2EF-F75F-4B8C-9E70-7B803AF701E5}" type="pres">
      <dgm:prSet presAssocID="{511B195B-45A2-484A-AEF1-6CFAA8A25F99}" presName="parSh" presStyleLbl="node1" presStyleIdx="0" presStyleCnt="3" custLinFactNeighborY="-37307"/>
      <dgm:spPr/>
      <dgm:t>
        <a:bodyPr/>
        <a:lstStyle/>
        <a:p>
          <a:endParaRPr lang="da-DK"/>
        </a:p>
      </dgm:t>
    </dgm:pt>
    <dgm:pt modelId="{B686D700-7C55-45D7-9CF7-A3EE3A6B0FF1}" type="pres">
      <dgm:prSet presAssocID="{511B195B-45A2-484A-AEF1-6CFAA8A25F99}" presName="desTx" presStyleLbl="fgAcc1" presStyleIdx="0" presStyleCnt="3" custLinFactNeighborX="3069" custLinFactNeighborY="-1946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826F142-6C51-49A0-91DA-A0A3187F09B6}" type="pres">
      <dgm:prSet presAssocID="{3F71D050-F0AB-41F5-A180-965028430380}" presName="sibTrans" presStyleLbl="sibTrans2D1" presStyleIdx="0" presStyleCnt="2"/>
      <dgm:spPr/>
      <dgm:t>
        <a:bodyPr/>
        <a:lstStyle/>
        <a:p>
          <a:endParaRPr lang="da-DK"/>
        </a:p>
      </dgm:t>
    </dgm:pt>
    <dgm:pt modelId="{B92C2B10-09C7-4B4A-8CC9-65F89FA2783C}" type="pres">
      <dgm:prSet presAssocID="{3F71D050-F0AB-41F5-A180-965028430380}" presName="connTx" presStyleLbl="sibTrans2D1" presStyleIdx="0" presStyleCnt="2"/>
      <dgm:spPr/>
      <dgm:t>
        <a:bodyPr/>
        <a:lstStyle/>
        <a:p>
          <a:endParaRPr lang="da-DK"/>
        </a:p>
      </dgm:t>
    </dgm:pt>
    <dgm:pt modelId="{B5F1C966-411C-4490-81E1-3F782EF98CEB}" type="pres">
      <dgm:prSet presAssocID="{865BA867-D662-493D-AF5C-90DA4F2ADE67}" presName="composite" presStyleCnt="0"/>
      <dgm:spPr/>
    </dgm:pt>
    <dgm:pt modelId="{7125DEC5-5ADE-4433-9E25-49764C7CF135}" type="pres">
      <dgm:prSet presAssocID="{865BA867-D662-493D-AF5C-90DA4F2ADE6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87EB02F-388E-427E-8561-08E198180C58}" type="pres">
      <dgm:prSet presAssocID="{865BA867-D662-493D-AF5C-90DA4F2ADE67}" presName="parSh" presStyleLbl="node1" presStyleIdx="1" presStyleCnt="3" custLinFactNeighborY="-37307"/>
      <dgm:spPr/>
      <dgm:t>
        <a:bodyPr/>
        <a:lstStyle/>
        <a:p>
          <a:endParaRPr lang="da-DK"/>
        </a:p>
      </dgm:t>
    </dgm:pt>
    <dgm:pt modelId="{292EA3E7-B28B-4206-B8F9-5BB2D3C19C61}" type="pres">
      <dgm:prSet presAssocID="{865BA867-D662-493D-AF5C-90DA4F2ADE67}" presName="desTx" presStyleLbl="fgAcc1" presStyleIdx="1" presStyleCnt="3" custLinFactNeighborY="-1946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39F5108-F9A6-49DF-A249-41A184C7FBC5}" type="pres">
      <dgm:prSet presAssocID="{6CBB2DA0-3343-4BCB-A141-5D3201375384}" presName="sibTrans" presStyleLbl="sibTrans2D1" presStyleIdx="1" presStyleCnt="2"/>
      <dgm:spPr/>
      <dgm:t>
        <a:bodyPr/>
        <a:lstStyle/>
        <a:p>
          <a:endParaRPr lang="da-DK"/>
        </a:p>
      </dgm:t>
    </dgm:pt>
    <dgm:pt modelId="{E371D51F-961F-4F23-B7F8-C5F02EA8542C}" type="pres">
      <dgm:prSet presAssocID="{6CBB2DA0-3343-4BCB-A141-5D3201375384}" presName="connTx" presStyleLbl="sibTrans2D1" presStyleIdx="1" presStyleCnt="2"/>
      <dgm:spPr/>
      <dgm:t>
        <a:bodyPr/>
        <a:lstStyle/>
        <a:p>
          <a:endParaRPr lang="da-DK"/>
        </a:p>
      </dgm:t>
    </dgm:pt>
    <dgm:pt modelId="{374510C3-B173-4548-B562-54CCB622AA78}" type="pres">
      <dgm:prSet presAssocID="{12EA67E7-8CC7-4552-A1CC-FFC9499E6EFA}" presName="composite" presStyleCnt="0"/>
      <dgm:spPr/>
    </dgm:pt>
    <dgm:pt modelId="{13CF3430-4559-49BE-83F9-7BFD07CF02E9}" type="pres">
      <dgm:prSet presAssocID="{12EA67E7-8CC7-4552-A1CC-FFC9499E6EF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1017D37-134B-4267-BA37-DCDC485E2E6D}" type="pres">
      <dgm:prSet presAssocID="{12EA67E7-8CC7-4552-A1CC-FFC9499E6EFA}" presName="parSh" presStyleLbl="node1" presStyleIdx="2" presStyleCnt="3" custLinFactNeighborY="-37307"/>
      <dgm:spPr/>
      <dgm:t>
        <a:bodyPr/>
        <a:lstStyle/>
        <a:p>
          <a:endParaRPr lang="da-DK"/>
        </a:p>
      </dgm:t>
    </dgm:pt>
    <dgm:pt modelId="{198F3E0A-7B24-465F-BC09-1F29DA401AEA}" type="pres">
      <dgm:prSet presAssocID="{12EA67E7-8CC7-4552-A1CC-FFC9499E6EFA}" presName="desTx" presStyleLbl="fgAcc1" presStyleIdx="2" presStyleCnt="3" custLinFactNeighborY="-1946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D341F950-C4DF-4D38-BAB1-9A2FEDFF6036}" type="presOf" srcId="{865BA867-D662-493D-AF5C-90DA4F2ADE67}" destId="{7125DEC5-5ADE-4433-9E25-49764C7CF135}" srcOrd="0" destOrd="0" presId="urn:microsoft.com/office/officeart/2005/8/layout/process3"/>
    <dgm:cxn modelId="{3173DBFA-3587-4D8A-BE09-0A540F0B3717}" type="presOf" srcId="{E84EF742-3112-4E42-949A-90889BA5B29A}" destId="{198F3E0A-7B24-465F-BC09-1F29DA401AEA}" srcOrd="0" destOrd="1" presId="urn:microsoft.com/office/officeart/2005/8/layout/process3"/>
    <dgm:cxn modelId="{2E53E05F-7D50-4CDE-A248-44293D4E742D}" type="presOf" srcId="{511B195B-45A2-484A-AEF1-6CFAA8A25F99}" destId="{FFF96F8D-447C-44F7-AB85-CEE060543D53}" srcOrd="0" destOrd="0" presId="urn:microsoft.com/office/officeart/2005/8/layout/process3"/>
    <dgm:cxn modelId="{74D4B41A-E940-4272-B230-5F092F57EB41}" type="presOf" srcId="{3F71D050-F0AB-41F5-A180-965028430380}" destId="{C826F142-6C51-49A0-91DA-A0A3187F09B6}" srcOrd="0" destOrd="0" presId="urn:microsoft.com/office/officeart/2005/8/layout/process3"/>
    <dgm:cxn modelId="{B537C603-1F2B-4115-B74C-6BE166B18BC4}" type="presOf" srcId="{77DD5DB4-5FA3-42FB-9057-2553AD6C46A6}" destId="{292EA3E7-B28B-4206-B8F9-5BB2D3C19C61}" srcOrd="0" destOrd="0" presId="urn:microsoft.com/office/officeart/2005/8/layout/process3"/>
    <dgm:cxn modelId="{EE4F5A85-FA47-4F89-9872-8D28028B653B}" type="presOf" srcId="{3FC587FB-159F-4AD1-9FBF-956C43E747A1}" destId="{8342F8AC-B395-4169-B300-C99449E164C4}" srcOrd="0" destOrd="0" presId="urn:microsoft.com/office/officeart/2005/8/layout/process3"/>
    <dgm:cxn modelId="{FE804BCB-3835-4D9F-8DA2-E515A152A4B0}" srcId="{511B195B-45A2-484A-AEF1-6CFAA8A25F99}" destId="{FBA8A528-7996-473D-A0CA-18DB23678FAF}" srcOrd="0" destOrd="0" parTransId="{EC3779E9-41F5-4991-98E4-A69BD67EF1B1}" sibTransId="{A10EEE7C-C7A1-4543-81F3-29D08401D85E}"/>
    <dgm:cxn modelId="{9F925F76-5C92-40C0-909E-31638B525160}" srcId="{511B195B-45A2-484A-AEF1-6CFAA8A25F99}" destId="{C7FB0DCB-CD49-45BB-A2F2-245727C57155}" srcOrd="1" destOrd="0" parTransId="{6AE31BC8-1114-4301-B197-2A8A2F77D83E}" sibTransId="{05CCD0EE-7D6A-4A7F-B3CB-E8939DA9226D}"/>
    <dgm:cxn modelId="{C26B5230-C1F3-495B-8C32-FA5D0FA6F1A4}" type="presOf" srcId="{4AC7CAE9-3816-4757-807A-8049AC0600E2}" destId="{198F3E0A-7B24-465F-BC09-1F29DA401AEA}" srcOrd="0" destOrd="0" presId="urn:microsoft.com/office/officeart/2005/8/layout/process3"/>
    <dgm:cxn modelId="{DF96B366-EA10-4EF0-9C05-AD2474A117CD}" type="presOf" srcId="{511B195B-45A2-484A-AEF1-6CFAA8A25F99}" destId="{5F4AB2EF-F75F-4B8C-9E70-7B803AF701E5}" srcOrd="1" destOrd="0" presId="urn:microsoft.com/office/officeart/2005/8/layout/process3"/>
    <dgm:cxn modelId="{9654B60B-3E37-426D-9A58-6EBE4DC3D967}" srcId="{865BA867-D662-493D-AF5C-90DA4F2ADE67}" destId="{77DD5DB4-5FA3-42FB-9057-2553AD6C46A6}" srcOrd="0" destOrd="0" parTransId="{366A574A-619C-4140-878B-031437597A26}" sibTransId="{6F1DDE8A-7501-41C3-B198-228AFA47B1C3}"/>
    <dgm:cxn modelId="{B37D6538-8925-4E66-9B07-DDA1FBB7BCFE}" srcId="{3FC587FB-159F-4AD1-9FBF-956C43E747A1}" destId="{865BA867-D662-493D-AF5C-90DA4F2ADE67}" srcOrd="1" destOrd="0" parTransId="{71635989-ABF6-4D29-82E9-0C3451522541}" sibTransId="{6CBB2DA0-3343-4BCB-A141-5D3201375384}"/>
    <dgm:cxn modelId="{52F2FB5B-77F5-4A32-B467-ABE8861D10F3}" type="presOf" srcId="{6CBB2DA0-3343-4BCB-A141-5D3201375384}" destId="{E371D51F-961F-4F23-B7F8-C5F02EA8542C}" srcOrd="1" destOrd="0" presId="urn:microsoft.com/office/officeart/2005/8/layout/process3"/>
    <dgm:cxn modelId="{5AB2C4C8-4F48-4C3C-83FA-9E1B17F96374}" type="presOf" srcId="{3F71D050-F0AB-41F5-A180-965028430380}" destId="{B92C2B10-09C7-4B4A-8CC9-65F89FA2783C}" srcOrd="1" destOrd="0" presId="urn:microsoft.com/office/officeart/2005/8/layout/process3"/>
    <dgm:cxn modelId="{0F34583B-E760-4567-8DAA-33959F20BBF6}" type="presOf" srcId="{C7FB0DCB-CD49-45BB-A2F2-245727C57155}" destId="{B686D700-7C55-45D7-9CF7-A3EE3A6B0FF1}" srcOrd="0" destOrd="1" presId="urn:microsoft.com/office/officeart/2005/8/layout/process3"/>
    <dgm:cxn modelId="{C327CC98-FA49-49A3-951B-8729A4BCEE7F}" type="presOf" srcId="{12EA67E7-8CC7-4552-A1CC-FFC9499E6EFA}" destId="{13CF3430-4559-49BE-83F9-7BFD07CF02E9}" srcOrd="0" destOrd="0" presId="urn:microsoft.com/office/officeart/2005/8/layout/process3"/>
    <dgm:cxn modelId="{B6DCC139-DADC-4DAB-BEC4-F242B9E9AE71}" type="presOf" srcId="{865BA867-D662-493D-AF5C-90DA4F2ADE67}" destId="{F87EB02F-388E-427E-8561-08E198180C58}" srcOrd="1" destOrd="0" presId="urn:microsoft.com/office/officeart/2005/8/layout/process3"/>
    <dgm:cxn modelId="{714182D2-DB4D-4D83-A114-F1FAA0C76759}" srcId="{12EA67E7-8CC7-4552-A1CC-FFC9499E6EFA}" destId="{E84EF742-3112-4E42-949A-90889BA5B29A}" srcOrd="1" destOrd="0" parTransId="{1FC6B6D1-340C-4C6A-94D4-6EF4E9C09D45}" sibTransId="{B764E681-070B-4689-A3F8-D9B078B08625}"/>
    <dgm:cxn modelId="{E35CB0CC-9DD4-4889-ABC7-F304F429D95F}" type="presOf" srcId="{12EA67E7-8CC7-4552-A1CC-FFC9499E6EFA}" destId="{F1017D37-134B-4267-BA37-DCDC485E2E6D}" srcOrd="1" destOrd="0" presId="urn:microsoft.com/office/officeart/2005/8/layout/process3"/>
    <dgm:cxn modelId="{1256DAF5-5CFF-41B2-9BE1-44AA3633E869}" srcId="{3FC587FB-159F-4AD1-9FBF-956C43E747A1}" destId="{511B195B-45A2-484A-AEF1-6CFAA8A25F99}" srcOrd="0" destOrd="0" parTransId="{C168052B-74CC-4C2D-9DF1-E5055179C90D}" sibTransId="{3F71D050-F0AB-41F5-A180-965028430380}"/>
    <dgm:cxn modelId="{8A4B9533-D307-48B5-90B5-EAAC4587F63B}" type="presOf" srcId="{6D7F790B-E6AF-4D83-B158-1D9061584DDA}" destId="{292EA3E7-B28B-4206-B8F9-5BB2D3C19C61}" srcOrd="0" destOrd="1" presId="urn:microsoft.com/office/officeart/2005/8/layout/process3"/>
    <dgm:cxn modelId="{B3E8FC58-1457-4E4E-B649-56DE2CD81C70}" srcId="{12EA67E7-8CC7-4552-A1CC-FFC9499E6EFA}" destId="{4AC7CAE9-3816-4757-807A-8049AC0600E2}" srcOrd="0" destOrd="0" parTransId="{1726933D-E1CB-4456-82A8-EDA9A5E0F5B1}" sibTransId="{3FCD7209-E51D-4109-AACC-287277C82029}"/>
    <dgm:cxn modelId="{948E5C5B-D9DE-4313-9D1F-2642E7B9252C}" type="presOf" srcId="{FBA8A528-7996-473D-A0CA-18DB23678FAF}" destId="{B686D700-7C55-45D7-9CF7-A3EE3A6B0FF1}" srcOrd="0" destOrd="0" presId="urn:microsoft.com/office/officeart/2005/8/layout/process3"/>
    <dgm:cxn modelId="{55DFE871-91C0-4ACB-B2ED-F71750106F4D}" srcId="{3FC587FB-159F-4AD1-9FBF-956C43E747A1}" destId="{12EA67E7-8CC7-4552-A1CC-FFC9499E6EFA}" srcOrd="2" destOrd="0" parTransId="{3CE2143F-E26B-470E-85A3-F34B5396CB2B}" sibTransId="{38CEF43D-4916-4789-8871-5AB42F7C875C}"/>
    <dgm:cxn modelId="{3B7F7452-3EF1-4145-B067-7A882B43B5F8}" srcId="{865BA867-D662-493D-AF5C-90DA4F2ADE67}" destId="{6D7F790B-E6AF-4D83-B158-1D9061584DDA}" srcOrd="1" destOrd="0" parTransId="{ACDB6BC8-15E3-495A-ACC7-680898AB3F0B}" sibTransId="{2886DDBA-4159-44B5-A6F3-9A3F77E20CC3}"/>
    <dgm:cxn modelId="{A3F91147-9E27-4440-95F8-5BAC848161E7}" type="presOf" srcId="{6CBB2DA0-3343-4BCB-A141-5D3201375384}" destId="{439F5108-F9A6-49DF-A249-41A184C7FBC5}" srcOrd="0" destOrd="0" presId="urn:microsoft.com/office/officeart/2005/8/layout/process3"/>
    <dgm:cxn modelId="{050DBC66-EC2A-4398-B221-B9359CE87FCB}" type="presParOf" srcId="{8342F8AC-B395-4169-B300-C99449E164C4}" destId="{6F195B3A-2D89-4EEE-83A3-24DBC695ADBD}" srcOrd="0" destOrd="0" presId="urn:microsoft.com/office/officeart/2005/8/layout/process3"/>
    <dgm:cxn modelId="{373E7923-ABDD-4658-B1EB-20139BF6712A}" type="presParOf" srcId="{6F195B3A-2D89-4EEE-83A3-24DBC695ADBD}" destId="{FFF96F8D-447C-44F7-AB85-CEE060543D53}" srcOrd="0" destOrd="0" presId="urn:microsoft.com/office/officeart/2005/8/layout/process3"/>
    <dgm:cxn modelId="{2DC6581D-66E9-4EEA-8266-AC75D493AAA7}" type="presParOf" srcId="{6F195B3A-2D89-4EEE-83A3-24DBC695ADBD}" destId="{5F4AB2EF-F75F-4B8C-9E70-7B803AF701E5}" srcOrd="1" destOrd="0" presId="urn:microsoft.com/office/officeart/2005/8/layout/process3"/>
    <dgm:cxn modelId="{7568FDEB-0562-4C8A-91D0-969F9FF77C4C}" type="presParOf" srcId="{6F195B3A-2D89-4EEE-83A3-24DBC695ADBD}" destId="{B686D700-7C55-45D7-9CF7-A3EE3A6B0FF1}" srcOrd="2" destOrd="0" presId="urn:microsoft.com/office/officeart/2005/8/layout/process3"/>
    <dgm:cxn modelId="{2970393B-0B78-4F6F-A8B7-B33FABFA5B5B}" type="presParOf" srcId="{8342F8AC-B395-4169-B300-C99449E164C4}" destId="{C826F142-6C51-49A0-91DA-A0A3187F09B6}" srcOrd="1" destOrd="0" presId="urn:microsoft.com/office/officeart/2005/8/layout/process3"/>
    <dgm:cxn modelId="{0A052495-B0A6-48D3-8571-34ECA8196321}" type="presParOf" srcId="{C826F142-6C51-49A0-91DA-A0A3187F09B6}" destId="{B92C2B10-09C7-4B4A-8CC9-65F89FA2783C}" srcOrd="0" destOrd="0" presId="urn:microsoft.com/office/officeart/2005/8/layout/process3"/>
    <dgm:cxn modelId="{703A8ADF-C11F-46AC-A8C6-C2B224A1DDE7}" type="presParOf" srcId="{8342F8AC-B395-4169-B300-C99449E164C4}" destId="{B5F1C966-411C-4490-81E1-3F782EF98CEB}" srcOrd="2" destOrd="0" presId="urn:microsoft.com/office/officeart/2005/8/layout/process3"/>
    <dgm:cxn modelId="{1C4E20F2-E5A2-4334-80C8-4CB059A20806}" type="presParOf" srcId="{B5F1C966-411C-4490-81E1-3F782EF98CEB}" destId="{7125DEC5-5ADE-4433-9E25-49764C7CF135}" srcOrd="0" destOrd="0" presId="urn:microsoft.com/office/officeart/2005/8/layout/process3"/>
    <dgm:cxn modelId="{27719857-B7EF-4F38-80F2-B57A68722EAE}" type="presParOf" srcId="{B5F1C966-411C-4490-81E1-3F782EF98CEB}" destId="{F87EB02F-388E-427E-8561-08E198180C58}" srcOrd="1" destOrd="0" presId="urn:microsoft.com/office/officeart/2005/8/layout/process3"/>
    <dgm:cxn modelId="{8498C3BF-C395-4BBC-BC13-F36F50570A74}" type="presParOf" srcId="{B5F1C966-411C-4490-81E1-3F782EF98CEB}" destId="{292EA3E7-B28B-4206-B8F9-5BB2D3C19C61}" srcOrd="2" destOrd="0" presId="urn:microsoft.com/office/officeart/2005/8/layout/process3"/>
    <dgm:cxn modelId="{85CEDE1C-38F2-448A-AA9E-B4BDBFDF563A}" type="presParOf" srcId="{8342F8AC-B395-4169-B300-C99449E164C4}" destId="{439F5108-F9A6-49DF-A249-41A184C7FBC5}" srcOrd="3" destOrd="0" presId="urn:microsoft.com/office/officeart/2005/8/layout/process3"/>
    <dgm:cxn modelId="{6421E54C-2D6B-48AC-B174-C52340B915BB}" type="presParOf" srcId="{439F5108-F9A6-49DF-A249-41A184C7FBC5}" destId="{E371D51F-961F-4F23-B7F8-C5F02EA8542C}" srcOrd="0" destOrd="0" presId="urn:microsoft.com/office/officeart/2005/8/layout/process3"/>
    <dgm:cxn modelId="{D59AABAD-81F1-4083-B522-2FFD7FF388A4}" type="presParOf" srcId="{8342F8AC-B395-4169-B300-C99449E164C4}" destId="{374510C3-B173-4548-B562-54CCB622AA78}" srcOrd="4" destOrd="0" presId="urn:microsoft.com/office/officeart/2005/8/layout/process3"/>
    <dgm:cxn modelId="{6F91AB83-63D8-4EFE-B29E-D05C120BE515}" type="presParOf" srcId="{374510C3-B173-4548-B562-54CCB622AA78}" destId="{13CF3430-4559-49BE-83F9-7BFD07CF02E9}" srcOrd="0" destOrd="0" presId="urn:microsoft.com/office/officeart/2005/8/layout/process3"/>
    <dgm:cxn modelId="{8C569783-5E12-40CC-B97A-CA0E8C0DC968}" type="presParOf" srcId="{374510C3-B173-4548-B562-54CCB622AA78}" destId="{F1017D37-134B-4267-BA37-DCDC485E2E6D}" srcOrd="1" destOrd="0" presId="urn:microsoft.com/office/officeart/2005/8/layout/process3"/>
    <dgm:cxn modelId="{7AEEAAD5-DCEA-462F-9F3D-306063DBD8E6}" type="presParOf" srcId="{374510C3-B173-4548-B562-54CCB622AA78}" destId="{198F3E0A-7B24-465F-BC09-1F29DA401AE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AB2EF-F75F-4B8C-9E70-7B803AF701E5}">
      <dsp:nvSpPr>
        <dsp:cNvPr id="0" name=""/>
        <dsp:cNvSpPr/>
      </dsp:nvSpPr>
      <dsp:spPr>
        <a:xfrm>
          <a:off x="4093" y="702396"/>
          <a:ext cx="1861062" cy="108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500" kern="1200" dirty="0" smtClean="0"/>
            <a:t>Release 1</a:t>
          </a:r>
          <a:endParaRPr lang="da-DK" sz="2500" kern="1200" dirty="0"/>
        </a:p>
      </dsp:txBody>
      <dsp:txXfrm>
        <a:off x="4093" y="702396"/>
        <a:ext cx="1861062" cy="720000"/>
      </dsp:txXfrm>
    </dsp:sp>
    <dsp:sp modelId="{B686D700-7C55-45D7-9CF7-A3EE3A6B0FF1}">
      <dsp:nvSpPr>
        <dsp:cNvPr id="0" name=""/>
        <dsp:cNvSpPr/>
      </dsp:nvSpPr>
      <dsp:spPr>
        <a:xfrm>
          <a:off x="442390" y="1422387"/>
          <a:ext cx="1861062" cy="207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The TRS II is ready for external testing by submitting entities. They are able to send and receive data. May include validation based on reference data created by the project</a:t>
          </a:r>
          <a:endParaRPr lang="da-DK" sz="1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/>
            <a:t>Maj 2017</a:t>
          </a:r>
          <a:endParaRPr lang="en-US" sz="1600" kern="1200" dirty="0"/>
        </a:p>
      </dsp:txBody>
      <dsp:txXfrm>
        <a:off x="496899" y="1476896"/>
        <a:ext cx="1752044" cy="1960982"/>
      </dsp:txXfrm>
    </dsp:sp>
    <dsp:sp modelId="{C826F142-6C51-49A0-91DA-A0A3187F09B6}">
      <dsp:nvSpPr>
        <dsp:cNvPr id="0" name=""/>
        <dsp:cNvSpPr/>
      </dsp:nvSpPr>
      <dsp:spPr>
        <a:xfrm>
          <a:off x="2147286" y="830721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900" kern="1200"/>
        </a:p>
      </dsp:txBody>
      <dsp:txXfrm>
        <a:off x="2147286" y="923391"/>
        <a:ext cx="459111" cy="278010"/>
      </dsp:txXfrm>
    </dsp:sp>
    <dsp:sp modelId="{F87EB02F-388E-427E-8561-08E198180C58}">
      <dsp:nvSpPr>
        <dsp:cNvPr id="0" name=""/>
        <dsp:cNvSpPr/>
      </dsp:nvSpPr>
      <dsp:spPr>
        <a:xfrm>
          <a:off x="2993677" y="702396"/>
          <a:ext cx="1861062" cy="108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500" kern="1200" dirty="0" smtClean="0"/>
            <a:t>Release 1,5</a:t>
          </a:r>
          <a:endParaRPr lang="da-DK" sz="2500" kern="1200" dirty="0"/>
        </a:p>
      </dsp:txBody>
      <dsp:txXfrm>
        <a:off x="2993677" y="702396"/>
        <a:ext cx="1861062" cy="720000"/>
      </dsp:txXfrm>
    </dsp:sp>
    <dsp:sp modelId="{292EA3E7-B28B-4206-B8F9-5BB2D3C19C61}">
      <dsp:nvSpPr>
        <dsp:cNvPr id="0" name=""/>
        <dsp:cNvSpPr/>
      </dsp:nvSpPr>
      <dsp:spPr>
        <a:xfrm>
          <a:off x="3374859" y="1422387"/>
          <a:ext cx="1861062" cy="207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The TRS II is ready for testing exchange of data with other competent authorities and for receiving reference data from ESMA </a:t>
          </a:r>
          <a:endParaRPr lang="da-DK" sz="12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/>
            <a:t>September 2017</a:t>
          </a:r>
          <a:endParaRPr lang="en-US" sz="1600" kern="1200" dirty="0"/>
        </a:p>
      </dsp:txBody>
      <dsp:txXfrm>
        <a:off x="3429368" y="1476896"/>
        <a:ext cx="1752044" cy="1960982"/>
      </dsp:txXfrm>
    </dsp:sp>
    <dsp:sp modelId="{439F5108-F9A6-49DF-A249-41A184C7FBC5}">
      <dsp:nvSpPr>
        <dsp:cNvPr id="0" name=""/>
        <dsp:cNvSpPr/>
      </dsp:nvSpPr>
      <dsp:spPr>
        <a:xfrm>
          <a:off x="5136871" y="830721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900" kern="1200"/>
        </a:p>
      </dsp:txBody>
      <dsp:txXfrm>
        <a:off x="5136871" y="923391"/>
        <a:ext cx="459111" cy="278010"/>
      </dsp:txXfrm>
    </dsp:sp>
    <dsp:sp modelId="{F1017D37-134B-4267-BA37-DCDC485E2E6D}">
      <dsp:nvSpPr>
        <dsp:cNvPr id="0" name=""/>
        <dsp:cNvSpPr/>
      </dsp:nvSpPr>
      <dsp:spPr>
        <a:xfrm>
          <a:off x="5983262" y="702396"/>
          <a:ext cx="1861062" cy="1080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500" kern="1200" dirty="0" smtClean="0"/>
            <a:t>Release 2</a:t>
          </a:r>
          <a:endParaRPr lang="da-DK" sz="2500" kern="1200" dirty="0"/>
        </a:p>
      </dsp:txBody>
      <dsp:txXfrm>
        <a:off x="5983262" y="702396"/>
        <a:ext cx="1861062" cy="720000"/>
      </dsp:txXfrm>
    </dsp:sp>
    <dsp:sp modelId="{198F3E0A-7B24-465F-BC09-1F29DA401AEA}">
      <dsp:nvSpPr>
        <dsp:cNvPr id="0" name=""/>
        <dsp:cNvSpPr/>
      </dsp:nvSpPr>
      <dsp:spPr>
        <a:xfrm>
          <a:off x="6364443" y="1422387"/>
          <a:ext cx="1861062" cy="207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The TRS II is ready to comply with EU regulations</a:t>
          </a:r>
          <a:endParaRPr lang="da-DK" sz="19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1" kern="1200" dirty="0" smtClean="0"/>
            <a:t>November 2017</a:t>
          </a:r>
          <a:endParaRPr lang="da-DK" sz="1900" kern="1200" dirty="0"/>
        </a:p>
      </dsp:txBody>
      <dsp:txXfrm>
        <a:off x="6418952" y="1476896"/>
        <a:ext cx="1752044" cy="1960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997" cy="49686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5079" y="1"/>
            <a:ext cx="2948997" cy="49686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90E312C-5599-4022-B700-53928D80A639}" type="datetimeFigureOut">
              <a:rPr lang="da-DK" smtClean="0"/>
              <a:pPr/>
              <a:t>22-05-2017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5540"/>
            <a:ext cx="2948997" cy="49686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5079" y="9445540"/>
            <a:ext cx="2948997" cy="49686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849FA29-086D-4798-9FBE-4AB49996175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7913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997" cy="49686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5079" y="1"/>
            <a:ext cx="2948997" cy="49686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8EB5A29-FD57-4A7D-AE54-82C6BD3298B2}" type="datetimeFigureOut">
              <a:rPr lang="da-DK" smtClean="0"/>
              <a:pPr/>
              <a:t>22-05-2017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947" y="4722770"/>
            <a:ext cx="5445721" cy="4475184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45540"/>
            <a:ext cx="2948997" cy="49686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5079" y="9445540"/>
            <a:ext cx="2948997" cy="49686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B4EB5B9-781C-43E8-AB74-2F3BD63D9DD2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69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ABU-slide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0777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ABU-slide test</a:t>
            </a:r>
            <a:r>
              <a:rPr lang="da-DK" baseline="0" dirty="0" smtClean="0"/>
              <a:t> cases til </a:t>
            </a:r>
            <a:r>
              <a:rPr lang="da-DK" baseline="0" dirty="0" err="1" smtClean="0"/>
              <a:t>connection</a:t>
            </a:r>
            <a:r>
              <a:rPr lang="da-DK" baseline="0" dirty="0" smtClean="0"/>
              <a:t> ANT til test validering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7007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HEA-slide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1297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Klaus-slide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9269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HEA-slide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4897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HEA slide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1811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HEA-slide</a:t>
            </a:r>
          </a:p>
          <a:p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1366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HEA-slide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13020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ABU-slide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2429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ABU-slide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0442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ABU-slide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20112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ABU-slide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82571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ABU-slide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068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6274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ABU-slide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5908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ABU-slide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168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ABU-slide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1813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ABU-slide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802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ABU-slide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3034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ABU-slide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EB5B9-781C-43E8-AB74-2F3BD63D9DD2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691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2357454"/>
          </a:xfrm>
        </p:spPr>
        <p:txBody>
          <a:bodyPr/>
          <a:lstStyle>
            <a:lvl1pPr marL="0" indent="0">
              <a:defRPr sz="3200" b="0" i="0" baseline="0">
                <a:solidFill>
                  <a:schemeClr val="bg2"/>
                </a:solidFill>
                <a:latin typeface="Constantia" pitchFamily="18" charset="0"/>
              </a:defRPr>
            </a:lvl1pPr>
            <a:lvl2pPr>
              <a:defRPr sz="2800" b="1" i="0" baseline="0">
                <a:solidFill>
                  <a:srgbClr val="F0EDE4"/>
                </a:solidFill>
                <a:latin typeface="Constantia" pitchFamily="18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>
          <a:xfrm>
            <a:off x="428596" y="4286256"/>
            <a:ext cx="8286808" cy="2071702"/>
          </a:xfrm>
        </p:spPr>
        <p:txBody>
          <a:bodyPr/>
          <a:lstStyle>
            <a:lvl1pPr marL="0" indent="0">
              <a:defRPr sz="2800" b="0" i="0" baseline="0">
                <a:solidFill>
                  <a:schemeClr val="bg2"/>
                </a:solidFill>
                <a:latin typeface="Constantia" pitchFamily="18" charset="0"/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99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542334"/>
            <a:ext cx="8229600" cy="63184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7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rgbClr val="99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7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>
            <a:lvl1pPr>
              <a:defRPr lang="da-DK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da-DK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da-DK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da-DK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itchFamily="34" charset="0"/>
              <a:buChar char="•"/>
              <a:tabLst/>
            </a:pPr>
            <a:r>
              <a:rPr lang="da-DK" dirty="0" smtClean="0"/>
              <a:t>Klik for at redigere typografi i masteren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SzPct val="75000"/>
              <a:buFont typeface="Wingdings" pitchFamily="2" charset="2"/>
              <a:buChar char="§"/>
            </a:pPr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14423"/>
            <a:ext cx="4040188" cy="714380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000240"/>
            <a:ext cx="4040188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214423"/>
            <a:ext cx="4041775" cy="714379"/>
          </a:xfrm>
        </p:spPr>
        <p:txBody>
          <a:bodyPr anchor="b">
            <a:noAutofit/>
          </a:bodyPr>
          <a:lstStyle>
            <a:lvl1pPr marL="0" indent="0">
              <a:buNone/>
              <a:defRPr lang="da-DK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itchFamily="34" charset="0"/>
              <a:buNone/>
              <a:tabLst/>
            </a:pPr>
            <a:r>
              <a:rPr lang="da-DK" dirty="0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lang="da-DK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da-DK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10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6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197266"/>
            <a:ext cx="7930800" cy="8496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268760"/>
            <a:ext cx="7920000" cy="476844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7556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3DBD-4681-490C-8A74-CBFAE0DF6BBF}" type="datetime1">
              <a:rPr lang="da-DK"/>
              <a:pPr>
                <a:defRPr/>
              </a:pPr>
              <a:t>22-05-2017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7456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43050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</p:txBody>
      </p:sp>
      <p:pic>
        <p:nvPicPr>
          <p:cNvPr id="5" name="Billede 4" descr="logo_inver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85728"/>
            <a:ext cx="1152000" cy="361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lang="da-DK" sz="3200" b="1" i="0" kern="1200" baseline="0" dirty="0">
          <a:solidFill>
            <a:srgbClr val="990000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640000"/>
        </a:buClr>
        <a:buFontTx/>
        <a:buNone/>
        <a:defRPr lang="da-DK" sz="3200" b="0" i="0" kern="1200" baseline="0" dirty="0" smtClean="0">
          <a:solidFill>
            <a:schemeClr val="bg2"/>
          </a:solidFill>
          <a:latin typeface="Constantia" pitchFamily="18" charset="0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Clr>
          <a:srgbClr val="640000"/>
        </a:buClr>
        <a:buFontTx/>
        <a:buNone/>
        <a:defRPr lang="da-DK" sz="2000" kern="1200" baseline="0" dirty="0" smtClean="0">
          <a:solidFill>
            <a:srgbClr val="F0E1CD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40000"/>
        </a:buClr>
        <a:buFont typeface="Arial" pitchFamily="34" charset="0"/>
        <a:buChar char="•"/>
        <a:defRPr lang="da-DK" sz="1600" kern="1200" baseline="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40000"/>
        </a:buClr>
        <a:buFont typeface="Wingdings" pitchFamily="2" charset="2"/>
        <a:buChar char="§"/>
        <a:defRPr lang="da-DK" sz="1200" kern="1200" baseline="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40000"/>
        </a:buClr>
        <a:buFont typeface="Arial" pitchFamily="34" charset="0"/>
        <a:buChar char="»"/>
        <a:defRPr lang="da-DK" sz="1000" kern="1200" baseline="0" dirty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28596" y="631542"/>
            <a:ext cx="8229600" cy="511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pic>
        <p:nvPicPr>
          <p:cNvPr id="7" name="Billede 6" descr="finans_lille_rgb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000496" y="285728"/>
            <a:ext cx="1152144" cy="359664"/>
          </a:xfrm>
          <a:prstGeom prst="rect">
            <a:avLst/>
          </a:prstGeom>
        </p:spPr>
      </p:pic>
      <p:cxnSp>
        <p:nvCxnSpPr>
          <p:cNvPr id="8" name="Lige forbindelse 7"/>
          <p:cNvCxnSpPr/>
          <p:nvPr/>
        </p:nvCxnSpPr>
        <p:spPr>
          <a:xfrm>
            <a:off x="428596" y="1139556"/>
            <a:ext cx="8215370" cy="0"/>
          </a:xfrm>
          <a:prstGeom prst="line">
            <a:avLst/>
          </a:prstGeom>
          <a:ln w="158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428596" y="6286520"/>
            <a:ext cx="8215370" cy="0"/>
          </a:xfrm>
          <a:prstGeom prst="line">
            <a:avLst/>
          </a:prstGeom>
          <a:ln w="158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3" r:id="rId8"/>
  </p:sldLayoutIdLst>
  <p:txStyles>
    <p:titleStyle>
      <a:lvl1pPr marL="0" indent="0" algn="l" defTabSz="914400" rtl="0" eaLnBrk="1" latinLnBrk="0" hangingPunct="1">
        <a:spcBef>
          <a:spcPct val="0"/>
        </a:spcBef>
        <a:buNone/>
        <a:tabLst/>
        <a:defRPr sz="2400" b="0" kern="1200">
          <a:solidFill>
            <a:srgbClr val="990000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90000"/>
        </a:buClr>
        <a:buFont typeface="Arial" pitchFamily="34" charset="0"/>
        <a:buChar char="•"/>
        <a:tabLst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SzPct val="75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SzPct val="75000"/>
        <a:buFont typeface="Wingdings" pitchFamily="2" charset="2"/>
        <a:buChar char="§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Blanket%20Registrering%20af%20virksomheder%20%20MiFIR%20transaktioner%20%20test%20milj&#248;%20v%201.0%20UK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stilsynet.dk/da/Lovgivning/Information-om-udvalgte-tilsynsomraader/MiFIR-TR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iFIR-TRS@ftnet.dk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ma.europa.eu/policy-rules/mifid-ii-and-mifir/mifir-reporting-instruction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28596" y="2852936"/>
            <a:ext cx="8286808" cy="207170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da-DK" sz="5400" dirty="0" smtClean="0"/>
              <a:t>IT solution for </a:t>
            </a:r>
            <a:r>
              <a:rPr lang="da-DK" sz="5400" dirty="0" err="1" smtClean="0"/>
              <a:t>reporting</a:t>
            </a:r>
            <a:r>
              <a:rPr lang="da-DK" sz="5400" dirty="0" smtClean="0"/>
              <a:t> </a:t>
            </a:r>
            <a:r>
              <a:rPr lang="da-DK" sz="5400" dirty="0" err="1" smtClean="0"/>
              <a:t>MiFIR</a:t>
            </a:r>
            <a:r>
              <a:rPr lang="da-DK" sz="5400" dirty="0" smtClean="0"/>
              <a:t> Transactions </a:t>
            </a:r>
          </a:p>
          <a:p>
            <a:pPr algn="ctr"/>
            <a:r>
              <a:rPr lang="da-DK" sz="5400" dirty="0" smtClean="0"/>
              <a:t>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10-05-2017 - Finanstilsynet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1. </a:t>
            </a:r>
            <a:r>
              <a:rPr lang="da-DK" dirty="0" err="1" smtClean="0"/>
              <a:t>Registration</a:t>
            </a:r>
            <a:r>
              <a:rPr lang="da-DK" dirty="0" smtClean="0"/>
              <a:t> for test and </a:t>
            </a:r>
            <a:r>
              <a:rPr lang="da-DK" dirty="0" err="1" smtClean="0"/>
              <a:t>production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08660"/>
            <a:ext cx="8229600" cy="5000660"/>
          </a:xfrm>
        </p:spPr>
        <p:txBody>
          <a:bodyPr/>
          <a:lstStyle/>
          <a:p>
            <a:pPr marL="0" indent="0">
              <a:buNone/>
            </a:pPr>
            <a:r>
              <a:rPr lang="da-DK" dirty="0" err="1" smtClean="0"/>
              <a:t>Registration</a:t>
            </a:r>
            <a:r>
              <a:rPr lang="da-DK" dirty="0" smtClean="0"/>
              <a:t> for test is done by: </a:t>
            </a:r>
          </a:p>
          <a:p>
            <a:pPr marL="0" indent="0">
              <a:buNone/>
            </a:pPr>
            <a:endParaRPr lang="da-DK" dirty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Read </a:t>
            </a:r>
            <a:r>
              <a:rPr lang="da-DK" dirty="0" err="1" smtClean="0"/>
              <a:t>instruction</a:t>
            </a: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err="1" smtClean="0"/>
              <a:t>Fill</a:t>
            </a:r>
            <a:r>
              <a:rPr lang="da-DK" dirty="0" smtClean="0"/>
              <a:t> in the </a:t>
            </a:r>
            <a:r>
              <a:rPr lang="da-DK" dirty="0" err="1" smtClean="0"/>
              <a:t>registration</a:t>
            </a:r>
            <a:r>
              <a:rPr lang="da-DK" dirty="0" smtClean="0"/>
              <a:t> form</a:t>
            </a:r>
            <a:r>
              <a:rPr lang="da-DK" dirty="0" smtClean="0">
                <a:hlinkClick r:id="rId3" action="ppaction://hlinkfile"/>
              </a:rPr>
              <a:t> </a:t>
            </a: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Send </a:t>
            </a:r>
            <a:r>
              <a:rPr lang="da-DK" dirty="0" err="1" smtClean="0"/>
              <a:t>registration</a:t>
            </a:r>
            <a:r>
              <a:rPr lang="da-DK" dirty="0" smtClean="0"/>
              <a:t> form to Finanstilsynet by </a:t>
            </a:r>
            <a:r>
              <a:rPr lang="da-DK" dirty="0" err="1" smtClean="0"/>
              <a:t>email</a:t>
            </a: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Send SSH </a:t>
            </a:r>
            <a:r>
              <a:rPr lang="da-DK" dirty="0" err="1" smtClean="0"/>
              <a:t>key</a:t>
            </a:r>
            <a:r>
              <a:rPr lang="da-DK" dirty="0" smtClean="0"/>
              <a:t> pairs to BEC via </a:t>
            </a:r>
            <a:r>
              <a:rPr lang="da-DK" dirty="0" err="1" smtClean="0"/>
              <a:t>email</a:t>
            </a:r>
            <a:r>
              <a:rPr lang="da-DK" dirty="0" smtClean="0"/>
              <a:t>   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77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 Test Cases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have prepared test cases that we will ask you to </a:t>
            </a:r>
            <a:r>
              <a:rPr lang="en-US" dirty="0" smtClean="0"/>
              <a:t>perform</a:t>
            </a:r>
            <a:br>
              <a:rPr lang="en-US" dirty="0" smtClean="0"/>
            </a:b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Test cases for </a:t>
            </a:r>
            <a:r>
              <a:rPr lang="da-DK" dirty="0"/>
              <a:t>R</a:t>
            </a:r>
            <a:r>
              <a:rPr lang="da-DK" dirty="0" smtClean="0"/>
              <a:t>elease 1 is made and </a:t>
            </a:r>
            <a:r>
              <a:rPr lang="da-DK" dirty="0" err="1" smtClean="0"/>
              <a:t>ready</a:t>
            </a:r>
            <a:endParaRPr lang="da-DK" smtClean="0"/>
          </a:p>
          <a:p>
            <a:pPr marL="457200" indent="-457200">
              <a:buFont typeface="+mj-lt"/>
              <a:buAutoNum type="arabicPeriod"/>
            </a:pPr>
            <a:r>
              <a:rPr lang="da-DK" smtClean="0"/>
              <a:t>Test </a:t>
            </a:r>
            <a:r>
              <a:rPr lang="da-DK" dirty="0" smtClean="0"/>
              <a:t>cases for Release 1.5 and 2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published</a:t>
            </a:r>
            <a:r>
              <a:rPr lang="da-DK" dirty="0" smtClean="0"/>
              <a:t> </a:t>
            </a:r>
            <a:r>
              <a:rPr lang="da-DK" dirty="0" err="1" smtClean="0"/>
              <a:t>later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57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1. </a:t>
            </a:r>
            <a:r>
              <a:rPr lang="da-DK" dirty="0" err="1" smtClean="0"/>
              <a:t>Known</a:t>
            </a:r>
            <a:r>
              <a:rPr lang="da-DK" dirty="0" smtClean="0"/>
              <a:t> </a:t>
            </a:r>
            <a:r>
              <a:rPr lang="da-DK" dirty="0" err="1" smtClean="0"/>
              <a:t>defects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Feedback file </a:t>
            </a:r>
            <a:r>
              <a:rPr lang="da-DK" dirty="0" err="1" smtClean="0"/>
              <a:t>doesn’t</a:t>
            </a:r>
            <a:r>
              <a:rPr lang="da-DK" dirty="0" smtClean="0"/>
              <a:t> </a:t>
            </a:r>
            <a:r>
              <a:rPr lang="da-DK" dirty="0" err="1" smtClean="0"/>
              <a:t>adhere</a:t>
            </a:r>
            <a:r>
              <a:rPr lang="da-DK" dirty="0" smtClean="0"/>
              <a:t> to </a:t>
            </a:r>
            <a:r>
              <a:rPr lang="da-DK" dirty="0" err="1" smtClean="0"/>
              <a:t>xsd</a:t>
            </a:r>
            <a:r>
              <a:rPr lang="da-DK" dirty="0" smtClean="0"/>
              <a:t>. </a:t>
            </a:r>
            <a:r>
              <a:rPr lang="da-DK" dirty="0" err="1" smtClean="0"/>
              <a:t>Two</a:t>
            </a:r>
            <a:r>
              <a:rPr lang="da-DK" dirty="0" smtClean="0"/>
              <a:t> problems:</a:t>
            </a:r>
          </a:p>
          <a:p>
            <a:pPr lvl="1"/>
            <a:r>
              <a:rPr lang="da-DK" dirty="0" smtClean="0"/>
              <a:t>A simple </a:t>
            </a:r>
            <a:r>
              <a:rPr lang="da-DK" dirty="0" err="1" smtClean="0"/>
              <a:t>one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fixed</a:t>
            </a:r>
            <a:r>
              <a:rPr lang="da-DK" dirty="0" smtClean="0"/>
              <a:t> </a:t>
            </a:r>
            <a:r>
              <a:rPr lang="da-DK" dirty="0" err="1" smtClean="0"/>
              <a:t>asap</a:t>
            </a:r>
            <a:r>
              <a:rPr lang="da-DK" dirty="0" smtClean="0"/>
              <a:t>.</a:t>
            </a:r>
          </a:p>
          <a:p>
            <a:pPr lvl="1"/>
            <a:r>
              <a:rPr lang="da-DK" dirty="0" smtClean="0"/>
              <a:t>A more </a:t>
            </a:r>
            <a:r>
              <a:rPr lang="da-DK" dirty="0" err="1" smtClean="0"/>
              <a:t>complex</a:t>
            </a:r>
            <a:r>
              <a:rPr lang="da-DK" dirty="0" smtClean="0"/>
              <a:t> </a:t>
            </a:r>
            <a:r>
              <a:rPr lang="da-DK" dirty="0" err="1" smtClean="0"/>
              <a:t>one</a:t>
            </a:r>
            <a:r>
              <a:rPr lang="da-DK" dirty="0" smtClean="0"/>
              <a:t>: the </a:t>
            </a:r>
            <a:r>
              <a:rPr lang="da-DK" dirty="0" err="1" smtClean="0"/>
              <a:t>name</a:t>
            </a:r>
            <a:r>
              <a:rPr lang="da-DK" dirty="0" smtClean="0"/>
              <a:t> of the files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long to </a:t>
            </a:r>
            <a:r>
              <a:rPr lang="da-DK" dirty="0" err="1" smtClean="0"/>
              <a:t>fit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the 35 </a:t>
            </a:r>
            <a:r>
              <a:rPr lang="da-DK" dirty="0" err="1" smtClean="0"/>
              <a:t>character</a:t>
            </a:r>
            <a:r>
              <a:rPr lang="da-DK" dirty="0" smtClean="0"/>
              <a:t> </a:t>
            </a:r>
            <a:r>
              <a:rPr lang="da-DK" dirty="0" err="1" smtClean="0"/>
              <a:t>limitation</a:t>
            </a:r>
            <a:r>
              <a:rPr lang="da-DK" dirty="0" smtClean="0"/>
              <a:t> by ESMA. Eg.</a:t>
            </a:r>
          </a:p>
          <a:p>
            <a:pPr marL="0" indent="0">
              <a:buNone/>
            </a:pPr>
            <a:r>
              <a:rPr lang="da-DK" sz="1400" dirty="0">
                <a:latin typeface="Courier" pitchFamily="49" charset="0"/>
              </a:rPr>
              <a:t>&lt;</a:t>
            </a:r>
            <a:r>
              <a:rPr lang="da-DK" sz="1400" dirty="0" err="1">
                <a:latin typeface="Courier" pitchFamily="49" charset="0"/>
              </a:rPr>
              <a:t>BizMsgIdr</a:t>
            </a:r>
            <a:r>
              <a:rPr lang="da-DK" sz="1400" dirty="0">
                <a:latin typeface="Courier" pitchFamily="49" charset="0"/>
              </a:rPr>
              <a:t>&gt;FF_TR_353800XVAQXELVCPC871_01_20170407_0092_01&lt;/</a:t>
            </a:r>
            <a:r>
              <a:rPr lang="da-DK" sz="1400" dirty="0" err="1">
                <a:latin typeface="Courier" pitchFamily="49" charset="0"/>
              </a:rPr>
              <a:t>BizMsgIdr</a:t>
            </a:r>
            <a:r>
              <a:rPr lang="da-DK" sz="1400" dirty="0">
                <a:latin typeface="Courier" pitchFamily="49" charset="0"/>
              </a:rPr>
              <a:t>&gt;</a:t>
            </a:r>
            <a:endParaRPr lang="da-DK" sz="1400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da-DK" sz="1800" dirty="0" smtClean="0"/>
              <a:t>47 </a:t>
            </a:r>
            <a:r>
              <a:rPr lang="da-DK" sz="1800" dirty="0" err="1" smtClean="0"/>
              <a:t>character</a:t>
            </a:r>
            <a:r>
              <a:rPr lang="da-DK" sz="1800" dirty="0" smtClean="0"/>
              <a:t> long. </a:t>
            </a:r>
          </a:p>
          <a:p>
            <a:pPr marL="0" indent="0">
              <a:buNone/>
            </a:pPr>
            <a:r>
              <a:rPr lang="da-DK" sz="1800" dirty="0" smtClean="0"/>
              <a:t>Will </a:t>
            </a:r>
            <a:r>
              <a:rPr lang="da-DK" sz="1800" dirty="0" err="1"/>
              <a:t>b</a:t>
            </a:r>
            <a:r>
              <a:rPr lang="da-DK" sz="1800" dirty="0" err="1" smtClean="0"/>
              <a:t>e</a:t>
            </a:r>
            <a:r>
              <a:rPr lang="da-DK" sz="1800" dirty="0" smtClean="0"/>
              <a:t> </a:t>
            </a:r>
            <a:r>
              <a:rPr lang="da-DK" sz="1800" dirty="0" err="1" smtClean="0"/>
              <a:t>shortened</a:t>
            </a:r>
            <a:r>
              <a:rPr lang="da-DK" sz="1800" dirty="0" smtClean="0"/>
              <a:t>. </a:t>
            </a:r>
          </a:p>
          <a:p>
            <a:pPr marL="0" indent="0">
              <a:buNone/>
            </a:pPr>
            <a:r>
              <a:rPr lang="da-DK" sz="1800" dirty="0" smtClean="0"/>
              <a:t>Not sure </a:t>
            </a:r>
            <a:r>
              <a:rPr lang="da-DK" sz="1800" dirty="0" err="1" smtClean="0"/>
              <a:t>how</a:t>
            </a:r>
            <a:r>
              <a:rPr lang="da-DK" sz="1800" dirty="0" smtClean="0"/>
              <a:t> - </a:t>
            </a:r>
            <a:r>
              <a:rPr lang="da-DK" sz="1800" dirty="0" err="1" smtClean="0"/>
              <a:t>maybe</a:t>
            </a:r>
            <a:r>
              <a:rPr lang="da-DK" sz="1800" dirty="0" smtClean="0"/>
              <a:t> </a:t>
            </a:r>
            <a:r>
              <a:rPr lang="da-DK" sz="1800" dirty="0" err="1" smtClean="0"/>
              <a:t>remove</a:t>
            </a:r>
            <a:r>
              <a:rPr lang="da-DK" sz="1800" dirty="0" smtClean="0"/>
              <a:t> LEI </a:t>
            </a:r>
            <a:r>
              <a:rPr lang="da-DK" sz="1800" dirty="0" err="1" smtClean="0"/>
              <a:t>code</a:t>
            </a:r>
            <a:r>
              <a:rPr lang="da-DK" sz="1800" dirty="0" smtClean="0"/>
              <a:t>.</a:t>
            </a:r>
          </a:p>
          <a:p>
            <a:pPr marL="0" indent="0">
              <a:buNone/>
            </a:pPr>
            <a:r>
              <a:rPr lang="da-DK" sz="1400" dirty="0" smtClean="0"/>
              <a:t>eg. </a:t>
            </a:r>
            <a:r>
              <a:rPr lang="da-DK" sz="1400" dirty="0" smtClean="0">
                <a:latin typeface="Courier" pitchFamily="49" charset="0"/>
              </a:rPr>
              <a:t>&lt;</a:t>
            </a:r>
            <a:r>
              <a:rPr lang="da-DK" sz="1400" dirty="0" err="1" smtClean="0">
                <a:latin typeface="Courier" pitchFamily="49" charset="0"/>
              </a:rPr>
              <a:t>BizMsgIdr</a:t>
            </a:r>
            <a:r>
              <a:rPr lang="da-DK" sz="1400" dirty="0" smtClean="0">
                <a:latin typeface="Courier" pitchFamily="49" charset="0"/>
              </a:rPr>
              <a:t>&gt;FF_01_20170407_0092_01</a:t>
            </a:r>
            <a:r>
              <a:rPr lang="da-DK" sz="1400" dirty="0">
                <a:latin typeface="Courier" pitchFamily="49" charset="0"/>
              </a:rPr>
              <a:t>&lt;/</a:t>
            </a:r>
            <a:r>
              <a:rPr lang="da-DK" sz="1400" dirty="0" err="1">
                <a:latin typeface="Courier" pitchFamily="49" charset="0"/>
              </a:rPr>
              <a:t>BizMsgIdr</a:t>
            </a:r>
            <a:r>
              <a:rPr lang="da-DK" sz="1400" dirty="0">
                <a:latin typeface="Courier" pitchFamily="49" charset="0"/>
              </a:rPr>
              <a:t>&gt;</a:t>
            </a:r>
          </a:p>
          <a:p>
            <a:pPr marL="0" indent="0">
              <a:buNone/>
            </a:pPr>
            <a:endParaRPr lang="da-DK" sz="1800" dirty="0" smtClean="0"/>
          </a:p>
          <a:p>
            <a:r>
              <a:rPr lang="da-DK" sz="1800" dirty="0" smtClean="0"/>
              <a:t>Transaction </a:t>
            </a:r>
            <a:r>
              <a:rPr lang="da-DK" sz="1800" dirty="0" err="1" smtClean="0"/>
              <a:t>identification</a:t>
            </a:r>
            <a:r>
              <a:rPr lang="da-DK" sz="1800" dirty="0" smtClean="0"/>
              <a:t> in feedback file </a:t>
            </a:r>
            <a:r>
              <a:rPr lang="da-DK" sz="1800" dirty="0" err="1" smtClean="0"/>
              <a:t>only</a:t>
            </a:r>
            <a:r>
              <a:rPr lang="da-DK" sz="1800" dirty="0" smtClean="0"/>
              <a:t> </a:t>
            </a:r>
            <a:r>
              <a:rPr lang="da-DK" sz="1800" dirty="0" err="1" smtClean="0"/>
              <a:t>uses</a:t>
            </a:r>
            <a:r>
              <a:rPr lang="da-DK" sz="1800" dirty="0" smtClean="0"/>
              <a:t> Transaction reference </a:t>
            </a:r>
            <a:r>
              <a:rPr lang="da-DK" sz="1800" dirty="0" err="1" smtClean="0"/>
              <a:t>number</a:t>
            </a:r>
            <a:r>
              <a:rPr lang="da-DK" sz="1800" dirty="0" smtClean="0"/>
              <a:t>. It </a:t>
            </a:r>
            <a:r>
              <a:rPr lang="da-DK" sz="1800" dirty="0" err="1" smtClean="0"/>
              <a:t>should</a:t>
            </a:r>
            <a:r>
              <a:rPr lang="da-DK" sz="1800" dirty="0" smtClean="0"/>
              <a:t> </a:t>
            </a:r>
            <a:r>
              <a:rPr lang="da-DK" sz="1800" dirty="0" err="1" smtClean="0"/>
              <a:t>be</a:t>
            </a:r>
            <a:r>
              <a:rPr lang="da-DK" sz="1800" dirty="0" smtClean="0"/>
              <a:t> a </a:t>
            </a:r>
            <a:r>
              <a:rPr lang="da-DK" sz="1800" dirty="0" err="1" smtClean="0"/>
              <a:t>concatenation</a:t>
            </a:r>
            <a:r>
              <a:rPr lang="da-DK" sz="1800" dirty="0" smtClean="0"/>
              <a:t> of </a:t>
            </a:r>
            <a:r>
              <a:rPr lang="da-DK" sz="1800" dirty="0" err="1" smtClean="0"/>
              <a:t>Executing</a:t>
            </a:r>
            <a:r>
              <a:rPr lang="da-DK" sz="1800" dirty="0" smtClean="0"/>
              <a:t> </a:t>
            </a:r>
            <a:r>
              <a:rPr lang="da-DK" sz="1800" dirty="0" err="1" smtClean="0"/>
              <a:t>Entity</a:t>
            </a:r>
            <a:r>
              <a:rPr lang="da-DK" sz="1800" dirty="0" smtClean="0"/>
              <a:t> LEI and </a:t>
            </a:r>
            <a:r>
              <a:rPr lang="da-DK" sz="1800" dirty="0"/>
              <a:t>the Transaction reference </a:t>
            </a:r>
            <a:r>
              <a:rPr lang="da-DK" sz="1800" dirty="0" err="1" smtClean="0"/>
              <a:t>number</a:t>
            </a:r>
            <a:r>
              <a:rPr lang="da-DK" sz="1800" dirty="0" smtClean="0"/>
              <a:t>.</a:t>
            </a:r>
          </a:p>
          <a:p>
            <a:endParaRPr lang="da-DK" sz="1800" dirty="0"/>
          </a:p>
          <a:p>
            <a:pPr marL="0" indent="0">
              <a:buNone/>
            </a:pP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375819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2. FTP </a:t>
            </a:r>
            <a:r>
              <a:rPr lang="da-DK" dirty="0" err="1" smtClean="0"/>
              <a:t>setup</a:t>
            </a:r>
            <a:r>
              <a:rPr lang="da-DK" dirty="0" smtClean="0"/>
              <a:t> - </a:t>
            </a:r>
            <a:r>
              <a:rPr lang="da-DK" dirty="0" err="1" smtClean="0"/>
              <a:t>overview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3666824"/>
            <a:ext cx="7920000" cy="237037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Upload to / download from TRSII via </a:t>
            </a:r>
            <a:r>
              <a:rPr lang="en-GB" dirty="0" err="1" smtClean="0"/>
              <a:t>sFTP</a:t>
            </a:r>
            <a:endParaRPr lang="en-GB" dirty="0" smtClean="0"/>
          </a:p>
          <a:p>
            <a:pPr lvl="1"/>
            <a:r>
              <a:rPr lang="en-GB" dirty="0" smtClean="0"/>
              <a:t>Access </a:t>
            </a:r>
            <a:r>
              <a:rPr lang="en-GB" dirty="0"/>
              <a:t>via </a:t>
            </a:r>
            <a:r>
              <a:rPr lang="en-GB" dirty="0" smtClean="0"/>
              <a:t>Internet; but servers not publicly available</a:t>
            </a:r>
          </a:p>
          <a:p>
            <a:pPr lvl="2"/>
            <a:r>
              <a:rPr lang="en-GB" dirty="0" smtClean="0"/>
              <a:t>Source IP needed for firewall opening </a:t>
            </a:r>
          </a:p>
          <a:p>
            <a:pPr lvl="1"/>
            <a:r>
              <a:rPr lang="en-GB" dirty="0" smtClean="0"/>
              <a:t>Server supports </a:t>
            </a:r>
            <a:r>
              <a:rPr lang="en-GB" dirty="0" err="1" smtClean="0"/>
              <a:t>sftp</a:t>
            </a:r>
            <a:r>
              <a:rPr lang="en-GB" dirty="0" smtClean="0"/>
              <a:t> and </a:t>
            </a:r>
            <a:r>
              <a:rPr lang="en-GB" dirty="0" err="1" smtClean="0"/>
              <a:t>scp</a:t>
            </a:r>
            <a:endParaRPr lang="en-GB" dirty="0" smtClean="0"/>
          </a:p>
          <a:p>
            <a:pPr lvl="2"/>
            <a:r>
              <a:rPr lang="en-GB" dirty="0" smtClean="0"/>
              <a:t>SSH File Transfer Protocol / Secure File Transfer Protocol</a:t>
            </a:r>
          </a:p>
          <a:p>
            <a:pPr lvl="2"/>
            <a:r>
              <a:rPr lang="en-GB" dirty="0" smtClean="0"/>
              <a:t>Secure Copy Protocol </a:t>
            </a:r>
          </a:p>
          <a:p>
            <a:pPr lvl="1"/>
            <a:r>
              <a:rPr lang="en-GB" dirty="0" smtClean="0"/>
              <a:t>Both protocols uses SSH (Secure Shell) to provide </a:t>
            </a:r>
            <a:br>
              <a:rPr lang="en-GB" dirty="0" smtClean="0"/>
            </a:br>
            <a:r>
              <a:rPr lang="en-GB" dirty="0" smtClean="0"/>
              <a:t>encrypted safe transfer of files. </a:t>
            </a:r>
          </a:p>
          <a:p>
            <a:pPr lvl="1"/>
            <a:r>
              <a:rPr lang="en-GB" dirty="0"/>
              <a:t>Uses symmetric encryption, asymmetric encryption and </a:t>
            </a:r>
            <a:r>
              <a:rPr lang="en-GB" dirty="0" smtClean="0"/>
              <a:t>hashes to secure transfer</a:t>
            </a:r>
            <a:endParaRPr lang="en-GB" dirty="0"/>
          </a:p>
          <a:p>
            <a:pPr lvl="1"/>
            <a:endParaRPr lang="en-GB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34991"/>
            <a:ext cx="7486798" cy="1894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7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3. </a:t>
            </a:r>
            <a:r>
              <a:rPr lang="da-DK" dirty="0" err="1" smtClean="0"/>
              <a:t>Recap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268760"/>
            <a:ext cx="7920000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 err="1" smtClean="0"/>
              <a:t>Keep</a:t>
            </a:r>
            <a:r>
              <a:rPr lang="da-DK" dirty="0" smtClean="0"/>
              <a:t> reporting </a:t>
            </a:r>
            <a:r>
              <a:rPr lang="da-DK" dirty="0" err="1" smtClean="0"/>
              <a:t>despite</a:t>
            </a:r>
            <a:r>
              <a:rPr lang="da-DK" dirty="0" smtClean="0"/>
              <a:t> of missing feedback files.</a:t>
            </a:r>
            <a:endParaRPr lang="da-DK" dirty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/>
              <a:t>SE must </a:t>
            </a:r>
            <a:r>
              <a:rPr lang="da-DK" dirty="0" err="1"/>
              <a:t>ensure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all feedback files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analysed</a:t>
            </a:r>
            <a:r>
              <a:rPr lang="da-DK" dirty="0"/>
              <a:t> and all </a:t>
            </a:r>
            <a:r>
              <a:rPr lang="da-DK" dirty="0" err="1"/>
              <a:t>reports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corrected</a:t>
            </a:r>
            <a:endParaRPr lang="da-DK" dirty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urge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not to send </a:t>
            </a:r>
            <a:r>
              <a:rPr lang="da-DK" dirty="0" err="1"/>
              <a:t>production</a:t>
            </a:r>
            <a:r>
              <a:rPr lang="da-DK" dirty="0"/>
              <a:t> data to the test </a:t>
            </a:r>
            <a:r>
              <a:rPr lang="da-DK" dirty="0" err="1"/>
              <a:t>environment</a:t>
            </a:r>
            <a:r>
              <a:rPr lang="da-DK" dirty="0"/>
              <a:t> due to </a:t>
            </a:r>
            <a:r>
              <a:rPr lang="da-DK" dirty="0" err="1"/>
              <a:t>security</a:t>
            </a:r>
            <a:r>
              <a:rPr lang="da-DK" dirty="0"/>
              <a:t> </a:t>
            </a:r>
            <a:r>
              <a:rPr lang="da-DK" dirty="0" err="1"/>
              <a:t>levels</a:t>
            </a:r>
            <a:endParaRPr lang="da-DK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/>
              <a:t>Security </a:t>
            </a:r>
            <a:r>
              <a:rPr lang="da-DK" dirty="0" err="1"/>
              <a:t>levels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not the same as </a:t>
            </a:r>
            <a:r>
              <a:rPr lang="da-DK" dirty="0" err="1"/>
              <a:t>production</a:t>
            </a:r>
            <a:endParaRPr lang="da-DK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/>
              <a:t>Transactions </a:t>
            </a:r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exchanged</a:t>
            </a:r>
            <a:r>
              <a:rPr lang="da-DK" dirty="0"/>
              <a:t> with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countries</a:t>
            </a:r>
            <a:endParaRPr lang="da-DK" dirty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It is </a:t>
            </a:r>
            <a:r>
              <a:rPr lang="da-DK" dirty="0" err="1" smtClean="0"/>
              <a:t>required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</a:t>
            </a:r>
            <a:r>
              <a:rPr lang="da-DK" dirty="0"/>
              <a:t>same reference </a:t>
            </a:r>
            <a:r>
              <a:rPr lang="da-DK" dirty="0" err="1"/>
              <a:t>number</a:t>
            </a:r>
            <a:r>
              <a:rPr lang="da-DK" dirty="0"/>
              <a:t> </a:t>
            </a:r>
            <a:r>
              <a:rPr lang="da-DK" dirty="0" smtClean="0"/>
              <a:t>is re-</a:t>
            </a:r>
            <a:r>
              <a:rPr lang="da-DK" dirty="0" err="1" smtClean="0"/>
              <a:t>used</a:t>
            </a:r>
            <a:r>
              <a:rPr lang="da-DK" dirty="0" smtClean="0"/>
              <a:t> for </a:t>
            </a:r>
            <a:r>
              <a:rPr lang="da-DK" dirty="0"/>
              <a:t>the </a:t>
            </a:r>
            <a:r>
              <a:rPr lang="da-DK" dirty="0" err="1"/>
              <a:t>changes</a:t>
            </a:r>
            <a:r>
              <a:rPr lang="da-DK" dirty="0"/>
              <a:t> and </a:t>
            </a:r>
            <a:r>
              <a:rPr lang="da-DK" dirty="0" err="1"/>
              <a:t>updates</a:t>
            </a:r>
            <a:r>
              <a:rPr lang="da-DK" dirty="0"/>
              <a:t> to the same </a:t>
            </a:r>
            <a:r>
              <a:rPr lang="da-DK" dirty="0" err="1"/>
              <a:t>trade</a:t>
            </a:r>
            <a:r>
              <a:rPr lang="da-DK" dirty="0"/>
              <a:t>. </a:t>
            </a:r>
            <a:endParaRPr lang="da-D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da-DK" dirty="0" err="1"/>
              <a:t>Two</a:t>
            </a:r>
            <a:r>
              <a:rPr lang="da-DK" dirty="0"/>
              <a:t> test </a:t>
            </a:r>
            <a:r>
              <a:rPr lang="da-DK" dirty="0" err="1"/>
              <a:t>environments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available</a:t>
            </a:r>
            <a:r>
              <a:rPr lang="da-DK" dirty="0"/>
              <a:t>. One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resemble</a:t>
            </a:r>
            <a:r>
              <a:rPr lang="da-DK" dirty="0"/>
              <a:t> the </a:t>
            </a:r>
            <a:r>
              <a:rPr lang="da-DK" dirty="0" err="1"/>
              <a:t>production</a:t>
            </a:r>
            <a:r>
              <a:rPr lang="da-DK" dirty="0"/>
              <a:t> </a:t>
            </a:r>
            <a:r>
              <a:rPr lang="da-DK" dirty="0" err="1"/>
              <a:t>environment</a:t>
            </a:r>
            <a:r>
              <a:rPr lang="da-DK" dirty="0"/>
              <a:t> and </a:t>
            </a:r>
            <a:r>
              <a:rPr lang="da-DK" dirty="0" err="1"/>
              <a:t>one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have the </a:t>
            </a:r>
            <a:r>
              <a:rPr lang="da-DK" dirty="0" err="1"/>
              <a:t>latest</a:t>
            </a:r>
            <a:r>
              <a:rPr lang="da-DK" dirty="0"/>
              <a:t> </a:t>
            </a:r>
            <a:r>
              <a:rPr lang="da-DK" dirty="0" err="1"/>
              <a:t>release</a:t>
            </a:r>
            <a:r>
              <a:rPr lang="da-DK" dirty="0"/>
              <a:t> due to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implemented</a:t>
            </a:r>
            <a:r>
              <a:rPr lang="da-DK" dirty="0"/>
              <a:t> in </a:t>
            </a:r>
            <a:r>
              <a:rPr lang="da-DK" dirty="0" err="1"/>
              <a:t>production</a:t>
            </a:r>
            <a:r>
              <a:rPr lang="da-DK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83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3. </a:t>
            </a:r>
            <a:r>
              <a:rPr lang="da-DK" dirty="0" err="1" smtClean="0"/>
              <a:t>Recap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You</a:t>
            </a:r>
            <a:r>
              <a:rPr lang="da-DK" dirty="0"/>
              <a:t> must </a:t>
            </a:r>
            <a:r>
              <a:rPr lang="da-DK" dirty="0" err="1"/>
              <a:t>delete</a:t>
            </a:r>
            <a:r>
              <a:rPr lang="da-DK" dirty="0"/>
              <a:t> feedback files from the ftp-folder: </a:t>
            </a:r>
            <a:r>
              <a:rPr lang="da-DK" dirty="0" err="1" smtClean="0"/>
              <a:t>Incoming</a:t>
            </a:r>
            <a:r>
              <a:rPr lang="da-DK" dirty="0" smtClean="0"/>
              <a:t>, </a:t>
            </a:r>
            <a:r>
              <a:rPr lang="da-DK" dirty="0" err="1"/>
              <a:t>after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</a:t>
            </a:r>
            <a:r>
              <a:rPr lang="da-DK" dirty="0" err="1"/>
              <a:t>downloaded</a:t>
            </a:r>
            <a:r>
              <a:rPr lang="da-DK" dirty="0"/>
              <a:t> and </a:t>
            </a:r>
            <a:r>
              <a:rPr lang="da-DK" dirty="0" err="1"/>
              <a:t>read</a:t>
            </a:r>
            <a:r>
              <a:rPr lang="da-DK" dirty="0"/>
              <a:t> </a:t>
            </a:r>
            <a:r>
              <a:rPr lang="da-DK" dirty="0" err="1"/>
              <a:t>them</a:t>
            </a:r>
            <a:r>
              <a:rPr lang="da-DK" dirty="0"/>
              <a:t>. </a:t>
            </a:r>
          </a:p>
          <a:p>
            <a:r>
              <a:rPr lang="en-US" dirty="0" smtClean="0"/>
              <a:t>All </a:t>
            </a:r>
            <a:r>
              <a:rPr lang="en-US" dirty="0"/>
              <a:t>Transaction files must be </a:t>
            </a:r>
            <a:r>
              <a:rPr lang="en-US" dirty="0" err="1"/>
              <a:t>ZIP’ed</a:t>
            </a:r>
            <a:r>
              <a:rPr lang="en-US" dirty="0"/>
              <a:t>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57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Recommendation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Considerations concerning </a:t>
            </a:r>
            <a:r>
              <a:rPr lang="en-US" dirty="0"/>
              <a:t>size, timing and </a:t>
            </a:r>
            <a:r>
              <a:rPr lang="en-US" dirty="0" smtClean="0"/>
              <a:t>frequency of reporting: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Reference data is published in the morning.</a:t>
            </a:r>
          </a:p>
          <a:p>
            <a:r>
              <a:rPr lang="en-US" dirty="0" smtClean="0"/>
              <a:t>TR from day T cannot be validated until T+1 after reference data is processed</a:t>
            </a:r>
          </a:p>
          <a:p>
            <a:r>
              <a:rPr lang="en-US" dirty="0" smtClean="0"/>
              <a:t>Avoid sending too many files (&gt;10) </a:t>
            </a:r>
            <a:r>
              <a:rPr lang="en-US" dirty="0" err="1" smtClean="0"/>
              <a:t>pr</a:t>
            </a:r>
            <a:r>
              <a:rPr lang="en-US" dirty="0" smtClean="0"/>
              <a:t> day </a:t>
            </a:r>
          </a:p>
          <a:p>
            <a:r>
              <a:rPr lang="en-US" dirty="0" smtClean="0"/>
              <a:t>One </a:t>
            </a:r>
            <a:r>
              <a:rPr lang="en-US" dirty="0"/>
              <a:t>TR per submitted </a:t>
            </a:r>
            <a:r>
              <a:rPr lang="en-US" dirty="0" smtClean="0"/>
              <a:t>file is no-go </a:t>
            </a:r>
            <a:r>
              <a:rPr lang="en-US" dirty="0"/>
              <a:t>unless that is the daily </a:t>
            </a:r>
            <a:r>
              <a:rPr lang="en-US" dirty="0" smtClean="0"/>
              <a:t>production</a:t>
            </a:r>
            <a:endParaRPr lang="en-US" dirty="0"/>
          </a:p>
          <a:p>
            <a:r>
              <a:rPr lang="en-US" dirty="0" smtClean="0"/>
              <a:t>Avoid sending very big files (&gt;10MB unzipped)</a:t>
            </a:r>
          </a:p>
        </p:txBody>
      </p:sp>
    </p:spTree>
    <p:extLst>
      <p:ext uri="{BB962C8B-B14F-4D97-AF65-F5344CB8AC3E}">
        <p14:creationId xmlns:p14="http://schemas.microsoft.com/office/powerpoint/2010/main" val="9137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Recommendation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Submitting Entity can include TR from different Executing Entities in one file. So number of files can be limited for ARMs.</a:t>
            </a:r>
          </a:p>
          <a:p>
            <a:r>
              <a:rPr lang="en-US" dirty="0" smtClean="0"/>
              <a:t>It is recommended not to send a new file before feedback from a previous file has been received. This will ease the bookkeeping and avoid double reporting and cancellation. Exception is if TRS is down and SE are obliged to keep reporting.</a:t>
            </a:r>
          </a:p>
          <a:p>
            <a:r>
              <a:rPr lang="en-US" dirty="0"/>
              <a:t>The files are limited </a:t>
            </a:r>
            <a:r>
              <a:rPr lang="en-US" dirty="0" smtClean="0"/>
              <a:t>not to </a:t>
            </a:r>
            <a:r>
              <a:rPr lang="en-US" dirty="0"/>
              <a:t>exceed 500.000 transactions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4. Communications and information from Finanstilsynet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da-DK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We continuously update our  </a:t>
            </a:r>
            <a:r>
              <a:rPr lang="en-US" dirty="0" smtClean="0"/>
              <a:t>website </a:t>
            </a:r>
            <a:r>
              <a:rPr lang="en-US" dirty="0"/>
              <a:t>and we would ask you to </a:t>
            </a:r>
            <a:r>
              <a:rPr lang="en-US" dirty="0" smtClean="0"/>
              <a:t>get updated information </a:t>
            </a:r>
            <a:r>
              <a:rPr lang="en-US" dirty="0"/>
              <a:t>here (</a:t>
            </a:r>
            <a:r>
              <a:rPr lang="en-US" i="1" dirty="0">
                <a:hlinkClick r:id="rId3"/>
              </a:rPr>
              <a:t>http://</a:t>
            </a:r>
            <a:r>
              <a:rPr lang="en-US" i="1" dirty="0" smtClean="0">
                <a:hlinkClick r:id="rId3"/>
              </a:rPr>
              <a:t>www.finanstilsynet.dk/da/Lovgivning/Information-om-udvalgte-tilsynsomraader/MiFIR-TRS</a:t>
            </a:r>
            <a:r>
              <a:rPr lang="en-US" i="1" dirty="0" smtClean="0"/>
              <a:t>) </a:t>
            </a:r>
            <a:endParaRPr lang="da-DK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Direct questions to MiFIR-TRS@ftnet.dk</a:t>
            </a:r>
            <a:endParaRPr lang="da-DK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da-DK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 err="1" smtClean="0"/>
              <a:t>Mailing</a:t>
            </a:r>
            <a:r>
              <a:rPr lang="da-DK" dirty="0" smtClean="0"/>
              <a:t> list – </a:t>
            </a:r>
            <a:r>
              <a:rPr lang="da-DK" dirty="0" err="1" smtClean="0"/>
              <a:t>ensure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on the </a:t>
            </a:r>
            <a:r>
              <a:rPr lang="da-DK" dirty="0" err="1" smtClean="0"/>
              <a:t>mailing</a:t>
            </a:r>
            <a:r>
              <a:rPr lang="da-DK" dirty="0" smtClean="0"/>
              <a:t> list – </a:t>
            </a:r>
            <a:r>
              <a:rPr lang="da-DK" dirty="0" err="1" smtClean="0"/>
              <a:t>preferably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a </a:t>
            </a:r>
            <a:r>
              <a:rPr lang="da-DK" dirty="0" err="1" smtClean="0"/>
              <a:t>shared</a:t>
            </a:r>
            <a:r>
              <a:rPr lang="da-DK" dirty="0" smtClean="0"/>
              <a:t> mail.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a-DK" dirty="0" smtClean="0"/>
              <a:t>Send </a:t>
            </a:r>
            <a:r>
              <a:rPr lang="da-DK" dirty="0" err="1" smtClean="0"/>
              <a:t>any</a:t>
            </a:r>
            <a:r>
              <a:rPr lang="da-DK" dirty="0" smtClean="0"/>
              <a:t> </a:t>
            </a:r>
            <a:r>
              <a:rPr lang="da-DK" dirty="0" err="1" smtClean="0"/>
              <a:t>changes</a:t>
            </a:r>
            <a:r>
              <a:rPr lang="da-DK" dirty="0" smtClean="0"/>
              <a:t> to </a:t>
            </a:r>
            <a:r>
              <a:rPr lang="da-DK" dirty="0" smtClean="0">
                <a:hlinkClick r:id="rId4"/>
              </a:rPr>
              <a:t>MiFIR-TRS@ftnet.dk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4. </a:t>
            </a:r>
            <a:r>
              <a:rPr lang="da-DK" dirty="0"/>
              <a:t>Communications and information from Finanstilsynet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Information </a:t>
            </a:r>
            <a:r>
              <a:rPr lang="da-DK" dirty="0" err="1" smtClean="0"/>
              <a:t>about</a:t>
            </a:r>
            <a:r>
              <a:rPr lang="da-DK" dirty="0" smtClean="0"/>
              <a:t> the TRSII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published</a:t>
            </a:r>
            <a:r>
              <a:rPr lang="da-DK" dirty="0" smtClean="0"/>
              <a:t> on </a:t>
            </a:r>
            <a:r>
              <a:rPr lang="da-DK" dirty="0" err="1" smtClean="0"/>
              <a:t>our</a:t>
            </a:r>
            <a:r>
              <a:rPr lang="da-DK" dirty="0" smtClean="0"/>
              <a:t> webpage or send to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email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 err="1" smtClean="0"/>
              <a:t>Known</a:t>
            </a:r>
            <a:r>
              <a:rPr lang="da-DK" dirty="0" smtClean="0"/>
              <a:t> </a:t>
            </a:r>
            <a:r>
              <a:rPr lang="da-DK" dirty="0" err="1" smtClean="0"/>
              <a:t>defects</a:t>
            </a:r>
            <a:r>
              <a:rPr lang="da-DK" dirty="0" smtClean="0"/>
              <a:t> and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solved</a:t>
            </a:r>
            <a:endParaRPr lang="da-DK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/>
              <a:t>S</a:t>
            </a:r>
            <a:r>
              <a:rPr lang="da-DK" dirty="0" smtClean="0"/>
              <a:t>ervice </a:t>
            </a:r>
            <a:r>
              <a:rPr lang="da-DK" dirty="0" err="1" smtClean="0"/>
              <a:t>window</a:t>
            </a:r>
            <a:r>
              <a:rPr lang="da-DK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 smtClean="0"/>
              <a:t>New test cases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 smtClean="0"/>
              <a:t>Information </a:t>
            </a:r>
            <a:r>
              <a:rPr lang="da-DK" dirty="0" err="1" smtClean="0"/>
              <a:t>about</a:t>
            </a:r>
            <a:r>
              <a:rPr lang="da-DK" dirty="0" smtClean="0"/>
              <a:t> reference 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 err="1" smtClean="0"/>
              <a:t>Upgades</a:t>
            </a:r>
            <a:r>
              <a:rPr lang="da-DK" dirty="0" smtClean="0"/>
              <a:t> of the IT-system TRSII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 err="1" smtClean="0"/>
              <a:t>Next</a:t>
            </a:r>
            <a:r>
              <a:rPr lang="da-DK" dirty="0" smtClean="0"/>
              <a:t> test periode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a-DK" dirty="0" err="1" smtClean="0"/>
              <a:t>Questions</a:t>
            </a:r>
            <a:r>
              <a:rPr lang="da-DK" dirty="0" smtClean="0"/>
              <a:t> and </a:t>
            </a:r>
            <a:r>
              <a:rPr lang="da-DK" dirty="0" err="1" smtClean="0"/>
              <a:t>Answers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85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 smtClean="0"/>
              <a:t>Test</a:t>
            </a:r>
          </a:p>
          <a:p>
            <a:pPr lvl="1"/>
            <a:r>
              <a:rPr lang="da-DK" dirty="0" smtClean="0"/>
              <a:t>Test </a:t>
            </a:r>
            <a:r>
              <a:rPr lang="da-DK" dirty="0" err="1" smtClean="0"/>
              <a:t>overview</a:t>
            </a:r>
            <a:endParaRPr lang="da-DK" dirty="0" smtClean="0"/>
          </a:p>
          <a:p>
            <a:pPr lvl="1"/>
            <a:r>
              <a:rPr lang="da-DK" dirty="0" smtClean="0"/>
              <a:t>Test time </a:t>
            </a:r>
            <a:r>
              <a:rPr lang="da-DK" dirty="0" err="1" smtClean="0"/>
              <a:t>schedule</a:t>
            </a:r>
            <a:r>
              <a:rPr lang="da-DK" dirty="0" smtClean="0"/>
              <a:t> </a:t>
            </a:r>
          </a:p>
          <a:p>
            <a:pPr lvl="1"/>
            <a:r>
              <a:rPr lang="en-US" dirty="0" smtClean="0"/>
              <a:t>Registration </a:t>
            </a:r>
            <a:r>
              <a:rPr lang="en-US" dirty="0"/>
              <a:t>for test </a:t>
            </a:r>
            <a:endParaRPr lang="en-US" dirty="0" smtClean="0"/>
          </a:p>
          <a:p>
            <a:pPr lvl="1"/>
            <a:r>
              <a:rPr lang="en-US" dirty="0" smtClean="0"/>
              <a:t>Test cases</a:t>
            </a:r>
            <a:endParaRPr lang="da-DK" dirty="0" smtClean="0"/>
          </a:p>
          <a:p>
            <a:pPr lvl="1"/>
            <a:r>
              <a:rPr lang="da-DK" dirty="0" err="1"/>
              <a:t>Known</a:t>
            </a:r>
            <a:r>
              <a:rPr lang="da-DK" dirty="0"/>
              <a:t> </a:t>
            </a:r>
            <a:r>
              <a:rPr lang="da-DK" dirty="0" err="1"/>
              <a:t>defects</a:t>
            </a: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FTP-server</a:t>
            </a:r>
            <a:endParaRPr lang="da-DK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da-DK" dirty="0" smtClean="0"/>
              <a:t>Security set-up and information 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err="1" smtClean="0"/>
              <a:t>Recap</a:t>
            </a:r>
            <a:r>
              <a:rPr lang="da-DK" dirty="0" smtClean="0"/>
              <a:t> and </a:t>
            </a:r>
            <a:r>
              <a:rPr lang="da-DK" dirty="0" err="1" smtClean="0"/>
              <a:t>recommendations</a:t>
            </a:r>
            <a:endParaRPr lang="da-DK" dirty="0" smtClean="0"/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Information and </a:t>
            </a:r>
            <a:r>
              <a:rPr lang="da-DK" dirty="0" err="1" smtClean="0"/>
              <a:t>communication</a:t>
            </a:r>
            <a:r>
              <a:rPr lang="da-DK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 smtClean="0"/>
              <a:t>AOB</a:t>
            </a:r>
          </a:p>
          <a:p>
            <a:pPr lvl="1"/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4. Information from ESMA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a-DK" dirty="0" smtClean="0"/>
              <a:t>ESMA: </a:t>
            </a:r>
          </a:p>
          <a:p>
            <a:pPr marL="400050" lvl="1" indent="0">
              <a:buNone/>
            </a:pPr>
            <a:r>
              <a:rPr lang="da-DK" u="sng" dirty="0">
                <a:hlinkClick r:id="rId3"/>
              </a:rPr>
              <a:t>https://www.esma.europa.eu/policy-rules/mifid-ii-and-mifir/mifir-reporting-instructions</a:t>
            </a:r>
            <a:endParaRPr lang="da-DK" dirty="0"/>
          </a:p>
          <a:p>
            <a:pPr marL="400050" lvl="1" indent="0">
              <a:buNone/>
            </a:pPr>
            <a:r>
              <a:rPr lang="da-DK" i="1" dirty="0" err="1" smtClean="0"/>
              <a:t>Expand</a:t>
            </a:r>
            <a:r>
              <a:rPr lang="da-DK" i="1" dirty="0" smtClean="0"/>
              <a:t> links </a:t>
            </a:r>
            <a:r>
              <a:rPr lang="da-DK" i="1" dirty="0" err="1" smtClean="0"/>
              <a:t>below</a:t>
            </a:r>
            <a:r>
              <a:rPr lang="da-DK" i="1" dirty="0" smtClean="0"/>
              <a:t> to </a:t>
            </a:r>
            <a:r>
              <a:rPr lang="da-DK" i="1" dirty="0" err="1" smtClean="0"/>
              <a:t>get</a:t>
            </a:r>
            <a:r>
              <a:rPr lang="da-DK" i="1" dirty="0" smtClean="0"/>
              <a:t> </a:t>
            </a:r>
          </a:p>
          <a:p>
            <a:pPr marL="400050" lvl="1" indent="0">
              <a:buNone/>
            </a:pPr>
            <a:r>
              <a:rPr lang="da-DK" i="1" dirty="0" smtClean="0"/>
              <a:t>eg. Reporting </a:t>
            </a:r>
            <a:r>
              <a:rPr lang="da-DK" i="1" dirty="0" err="1" smtClean="0"/>
              <a:t>message</a:t>
            </a:r>
            <a:r>
              <a:rPr lang="da-DK" i="1" dirty="0" smtClean="0"/>
              <a:t> </a:t>
            </a:r>
            <a:r>
              <a:rPr lang="da-DK" i="1" dirty="0" err="1" smtClean="0"/>
              <a:t>schema</a:t>
            </a:r>
            <a:endParaRPr lang="da-DK" i="1" dirty="0" smtClean="0"/>
          </a:p>
          <a:p>
            <a:pPr marL="400050" lvl="1" indent="0">
              <a:buNone/>
            </a:pPr>
            <a:endParaRPr lang="da-DK" i="1" dirty="0"/>
          </a:p>
          <a:p>
            <a:pPr marL="400050" lvl="1" indent="0">
              <a:buNone/>
            </a:pPr>
            <a:endParaRPr lang="da-DK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96952"/>
            <a:ext cx="1769740" cy="336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61048"/>
            <a:ext cx="172867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3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5. AOB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 descr="19 Often Overlooked Questions to Propel Employee Conversations - B2B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949" y="1644955"/>
            <a:ext cx="6388403" cy="423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1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/>
        </p:nvSpPr>
        <p:spPr>
          <a:xfrm>
            <a:off x="2120348" y="2924944"/>
            <a:ext cx="6412092" cy="1296144"/>
          </a:xfrm>
          <a:prstGeom prst="rect">
            <a:avLst/>
          </a:prstGeom>
          <a:pattFill prst="pct5">
            <a:fgClr>
              <a:schemeClr val="bg2">
                <a:lumMod val="8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</a:t>
            </a:r>
            <a:r>
              <a:rPr lang="da-DK" dirty="0" smtClean="0"/>
              <a:t>. System </a:t>
            </a:r>
            <a:r>
              <a:rPr lang="da-DK" dirty="0" err="1" smtClean="0"/>
              <a:t>overview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683568" y="3212976"/>
            <a:ext cx="1008112" cy="79208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Submitting </a:t>
            </a:r>
            <a:r>
              <a:rPr lang="en-US" sz="1100" dirty="0">
                <a:solidFill>
                  <a:schemeClr val="tx1"/>
                </a:solidFill>
              </a:rPr>
              <a:t>firm reporting system</a:t>
            </a:r>
          </a:p>
        </p:txBody>
      </p:sp>
      <p:cxnSp>
        <p:nvCxnSpPr>
          <p:cNvPr id="7" name="Lige forbindelse 6"/>
          <p:cNvCxnSpPr/>
          <p:nvPr/>
        </p:nvCxnSpPr>
        <p:spPr>
          <a:xfrm>
            <a:off x="2051720" y="1700808"/>
            <a:ext cx="0" cy="345638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felt 7"/>
          <p:cNvSpPr txBox="1"/>
          <p:nvPr/>
        </p:nvSpPr>
        <p:spPr>
          <a:xfrm>
            <a:off x="683568" y="1639833"/>
            <a:ext cx="1155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err="1" smtClean="0"/>
              <a:t>Submitting</a:t>
            </a:r>
            <a:r>
              <a:rPr lang="da-DK" sz="1200" dirty="0" smtClean="0"/>
              <a:t> firm</a:t>
            </a:r>
            <a:endParaRPr lang="en-US" sz="1200" dirty="0"/>
          </a:p>
        </p:txBody>
      </p:sp>
      <p:sp>
        <p:nvSpPr>
          <p:cNvPr id="9" name="Tekstfelt 8"/>
          <p:cNvSpPr txBox="1"/>
          <p:nvPr/>
        </p:nvSpPr>
        <p:spPr>
          <a:xfrm>
            <a:off x="2967826" y="1628800"/>
            <a:ext cx="524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TRS II</a:t>
            </a:r>
            <a:endParaRPr lang="en-US" sz="1200" dirty="0"/>
          </a:p>
        </p:txBody>
      </p:sp>
      <p:sp>
        <p:nvSpPr>
          <p:cNvPr id="11" name="Tekstfelt 10"/>
          <p:cNvSpPr txBox="1"/>
          <p:nvPr/>
        </p:nvSpPr>
        <p:spPr>
          <a:xfrm>
            <a:off x="5029833" y="1628800"/>
            <a:ext cx="550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ESMA</a:t>
            </a:r>
            <a:endParaRPr lang="en-US" sz="1200" dirty="0"/>
          </a:p>
        </p:txBody>
      </p:sp>
      <p:cxnSp>
        <p:nvCxnSpPr>
          <p:cNvPr id="12" name="Lige forbindelse 11"/>
          <p:cNvCxnSpPr/>
          <p:nvPr/>
        </p:nvCxnSpPr>
        <p:spPr>
          <a:xfrm>
            <a:off x="4499992" y="1700808"/>
            <a:ext cx="0" cy="345638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2195736" y="3212976"/>
            <a:ext cx="1008112" cy="79208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 reception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347864" y="3212976"/>
            <a:ext cx="1008112" cy="79208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Transaction exchange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4788024" y="1988840"/>
            <a:ext cx="1008112" cy="7920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dirty="0" smtClean="0">
                <a:solidFill>
                  <a:schemeClr val="tx1"/>
                </a:solidFill>
              </a:rPr>
              <a:t>Reference data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9" name="Lige forbindelse 18"/>
          <p:cNvCxnSpPr/>
          <p:nvPr/>
        </p:nvCxnSpPr>
        <p:spPr>
          <a:xfrm>
            <a:off x="6084168" y="1853208"/>
            <a:ext cx="0" cy="345638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ktangel 19"/>
          <p:cNvSpPr/>
          <p:nvPr/>
        </p:nvSpPr>
        <p:spPr>
          <a:xfrm>
            <a:off x="2771800" y="4581128"/>
            <a:ext cx="1008112" cy="792088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Internal systems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6228184" y="3212976"/>
            <a:ext cx="1008112" cy="79208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Transaction</a:t>
            </a:r>
          </a:p>
          <a:p>
            <a:pPr algn="ctr"/>
            <a:r>
              <a:rPr lang="da-DK" sz="1100" dirty="0" err="1">
                <a:solidFill>
                  <a:schemeClr val="tx1"/>
                </a:solidFill>
              </a:rPr>
              <a:t>e</a:t>
            </a:r>
            <a:r>
              <a:rPr lang="da-DK" sz="1100" dirty="0" err="1" smtClean="0">
                <a:solidFill>
                  <a:schemeClr val="tx1"/>
                </a:solidFill>
              </a:rPr>
              <a:t>xchange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7380312" y="3212976"/>
            <a:ext cx="1008112" cy="79208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Data reception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" name="Tekstfelt 25"/>
          <p:cNvSpPr txBox="1"/>
          <p:nvPr/>
        </p:nvSpPr>
        <p:spPr>
          <a:xfrm>
            <a:off x="6592349" y="1585288"/>
            <a:ext cx="11019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err="1" smtClean="0"/>
              <a:t>Other</a:t>
            </a:r>
            <a:r>
              <a:rPr lang="da-DK" sz="1200" dirty="0" smtClean="0"/>
              <a:t> </a:t>
            </a:r>
            <a:r>
              <a:rPr lang="da-DK" sz="1200" dirty="0" err="1" smtClean="0"/>
              <a:t>CA’s</a:t>
            </a:r>
            <a:r>
              <a:rPr lang="da-DK" sz="1200" dirty="0" smtClean="0"/>
              <a:t> TRS</a:t>
            </a:r>
            <a:endParaRPr lang="en-US" sz="1200" dirty="0"/>
          </a:p>
        </p:txBody>
      </p:sp>
      <p:sp>
        <p:nvSpPr>
          <p:cNvPr id="29" name="Rektangel 28"/>
          <p:cNvSpPr/>
          <p:nvPr/>
        </p:nvSpPr>
        <p:spPr>
          <a:xfrm>
            <a:off x="6876256" y="4581128"/>
            <a:ext cx="1008112" cy="792088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Internal systems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3" name="Buet forbindelse 42"/>
          <p:cNvCxnSpPr>
            <a:endCxn id="5" idx="0"/>
          </p:cNvCxnSpPr>
          <p:nvPr/>
        </p:nvCxnSpPr>
        <p:spPr>
          <a:xfrm rot="10800000" flipV="1">
            <a:off x="1187624" y="2193322"/>
            <a:ext cx="3572408" cy="1019654"/>
          </a:xfrm>
          <a:prstGeom prst="curvedConnector2">
            <a:avLst/>
          </a:prstGeom>
          <a:ln w="57150">
            <a:solidFill>
              <a:schemeClr val="accent1">
                <a:shade val="95000"/>
                <a:satMod val="10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Buet forbindelse 48"/>
          <p:cNvCxnSpPr>
            <a:endCxn id="15" idx="0"/>
          </p:cNvCxnSpPr>
          <p:nvPr/>
        </p:nvCxnSpPr>
        <p:spPr>
          <a:xfrm rot="10800000" flipV="1">
            <a:off x="3851920" y="2442862"/>
            <a:ext cx="908112" cy="770113"/>
          </a:xfrm>
          <a:prstGeom prst="curvedConnector2">
            <a:avLst/>
          </a:prstGeom>
          <a:ln w="57150">
            <a:solidFill>
              <a:schemeClr val="accent1">
                <a:shade val="95000"/>
                <a:satMod val="10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Buet forbindelse 53"/>
          <p:cNvCxnSpPr>
            <a:endCxn id="22" idx="0"/>
          </p:cNvCxnSpPr>
          <p:nvPr/>
        </p:nvCxnSpPr>
        <p:spPr>
          <a:xfrm>
            <a:off x="5864765" y="2440794"/>
            <a:ext cx="867475" cy="772182"/>
          </a:xfrm>
          <a:prstGeom prst="curvedConnector2">
            <a:avLst/>
          </a:prstGeom>
          <a:ln w="57150">
            <a:solidFill>
              <a:schemeClr val="accent1">
                <a:shade val="95000"/>
                <a:satMod val="105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Nedadgående pil 62"/>
          <p:cNvSpPr/>
          <p:nvPr/>
        </p:nvSpPr>
        <p:spPr>
          <a:xfrm rot="20033992">
            <a:off x="2877163" y="4080312"/>
            <a:ext cx="92732" cy="4303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Nedadgående pil 63"/>
          <p:cNvSpPr/>
          <p:nvPr/>
        </p:nvSpPr>
        <p:spPr>
          <a:xfrm rot="16200000">
            <a:off x="1765010" y="3427677"/>
            <a:ext cx="373158" cy="37580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Nedadgående pil 64"/>
          <p:cNvSpPr/>
          <p:nvPr/>
        </p:nvSpPr>
        <p:spPr>
          <a:xfrm rot="20033992">
            <a:off x="6894185" y="4080312"/>
            <a:ext cx="92732" cy="4303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Nedadgående pil 65"/>
          <p:cNvSpPr/>
          <p:nvPr/>
        </p:nvSpPr>
        <p:spPr>
          <a:xfrm rot="2201003">
            <a:off x="3704875" y="4065580"/>
            <a:ext cx="112381" cy="455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Nedadgående pil 66"/>
          <p:cNvSpPr/>
          <p:nvPr/>
        </p:nvSpPr>
        <p:spPr>
          <a:xfrm rot="2201003">
            <a:off x="7719207" y="4065581"/>
            <a:ext cx="112381" cy="455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øjre-venstrepil 9"/>
          <p:cNvSpPr/>
          <p:nvPr/>
        </p:nvSpPr>
        <p:spPr>
          <a:xfrm>
            <a:off x="4423841" y="3509392"/>
            <a:ext cx="1804343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85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 ESMA - Test </a:t>
            </a:r>
            <a:r>
              <a:rPr lang="da-DK" dirty="0" err="1" smtClean="0"/>
              <a:t>overview</a:t>
            </a:r>
            <a:endParaRPr lang="da-DK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5161" y="1214438"/>
            <a:ext cx="7333678" cy="5000625"/>
          </a:xfrm>
          <a:prstGeom prst="rect">
            <a:avLst/>
          </a:prstGeom>
        </p:spPr>
      </p:pic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07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 TRS II </a:t>
            </a:r>
            <a:r>
              <a:rPr lang="da-DK" dirty="0" err="1" smtClean="0"/>
              <a:t>Expected</a:t>
            </a:r>
            <a:r>
              <a:rPr lang="da-DK" dirty="0" smtClean="0"/>
              <a:t> </a:t>
            </a:r>
            <a:r>
              <a:rPr lang="da-DK" dirty="0" err="1" smtClean="0"/>
              <a:t>release</a:t>
            </a:r>
            <a:r>
              <a:rPr lang="da-DK" dirty="0" smtClean="0"/>
              <a:t> plan</a:t>
            </a:r>
            <a:endParaRPr lang="en-US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45684"/>
              </p:ext>
            </p:extLst>
          </p:nvPr>
        </p:nvGraphicFramePr>
        <p:xfrm>
          <a:off x="457200" y="1214438"/>
          <a:ext cx="8229600" cy="500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</a:t>
            </a:r>
            <a:r>
              <a:rPr lang="da-DK" dirty="0" smtClean="0"/>
              <a:t>.Test </a:t>
            </a:r>
            <a:r>
              <a:rPr lang="da-DK" dirty="0" err="1" smtClean="0"/>
              <a:t>Expected</a:t>
            </a:r>
            <a:r>
              <a:rPr lang="da-DK" dirty="0" smtClean="0"/>
              <a:t> Time Schedule</a:t>
            </a:r>
            <a:endParaRPr lang="en-US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713646"/>
              </p:ext>
            </p:extLst>
          </p:nvPr>
        </p:nvGraphicFramePr>
        <p:xfrm>
          <a:off x="465398" y="1556792"/>
          <a:ext cx="8192798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8250">
                  <a:extLst>
                    <a:ext uri="{9D8B030D-6E8A-4147-A177-3AD203B41FA5}">
                      <a16:colId xmlns:a16="http://schemas.microsoft.com/office/drawing/2014/main" val="3880994856"/>
                    </a:ext>
                  </a:extLst>
                </a:gridCol>
                <a:gridCol w="1376350">
                  <a:extLst>
                    <a:ext uri="{9D8B030D-6E8A-4147-A177-3AD203B41FA5}">
                      <a16:colId xmlns:a16="http://schemas.microsoft.com/office/drawing/2014/main" val="369906153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920159"/>
                    </a:ext>
                  </a:extLst>
                </a:gridCol>
                <a:gridCol w="4798078">
                  <a:extLst>
                    <a:ext uri="{9D8B030D-6E8A-4147-A177-3AD203B41FA5}">
                      <a16:colId xmlns:a16="http://schemas.microsoft.com/office/drawing/2014/main" val="2982500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Start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29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May 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kern="1200" dirty="0" smtClean="0"/>
                        <a:t>Sep. 2017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Part</a:t>
                      </a:r>
                      <a:r>
                        <a:rPr lang="da-DK" baseline="0" dirty="0" smtClean="0"/>
                        <a:t> 1: Test </a:t>
                      </a:r>
                      <a:r>
                        <a:rPr lang="da-DK" dirty="0" smtClean="0"/>
                        <a:t>of </a:t>
                      </a:r>
                      <a:r>
                        <a:rPr lang="da-DK" dirty="0" err="1" smtClean="0"/>
                        <a:t>connection</a:t>
                      </a:r>
                      <a:r>
                        <a:rPr lang="da-DK" dirty="0" smtClean="0"/>
                        <a:t> FTP-server</a:t>
                      </a:r>
                    </a:p>
                    <a:p>
                      <a:r>
                        <a:rPr lang="da-DK" dirty="0" smtClean="0"/>
                        <a:t>Part 2:</a:t>
                      </a:r>
                      <a:r>
                        <a:rPr lang="da-DK" baseline="0" dirty="0" smtClean="0"/>
                        <a:t> Test of </a:t>
                      </a:r>
                      <a:r>
                        <a:rPr lang="da-DK" baseline="0" dirty="0" err="1" smtClean="0"/>
                        <a:t>validation</a:t>
                      </a:r>
                      <a:r>
                        <a:rPr lang="da-DK" baseline="0" dirty="0" smtClean="0"/>
                        <a:t> of transaktion </a:t>
                      </a:r>
                      <a:r>
                        <a:rPr lang="da-DK" baseline="0" dirty="0" err="1" smtClean="0"/>
                        <a:t>reports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97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Sep. 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kern="1200" dirty="0" smtClean="0"/>
                        <a:t>Nov. 2017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800" kern="1200" dirty="0" smtClean="0"/>
                        <a:t>Test with reference data from ESMA (if </a:t>
                      </a:r>
                      <a:r>
                        <a:rPr lang="da-DK" sz="1800" kern="1200" dirty="0" err="1" smtClean="0"/>
                        <a:t>available</a:t>
                      </a:r>
                      <a:r>
                        <a:rPr lang="da-DK" sz="1800" kern="1200" dirty="0" smtClean="0"/>
                        <a:t>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700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/>
                        <a:t>2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kern="1200" dirty="0" smtClean="0"/>
                        <a:t>Nov. 2017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kern="1200" dirty="0" smtClean="0"/>
                        <a:t>Dec. 2017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A:</a:t>
                      </a:r>
                      <a:r>
                        <a:rPr lang="da-DK" baseline="0" dirty="0" smtClean="0"/>
                        <a:t> Test of </a:t>
                      </a:r>
                      <a:r>
                        <a:rPr lang="da-DK" baseline="0" dirty="0" err="1" smtClean="0"/>
                        <a:t>production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release</a:t>
                      </a:r>
                      <a:endParaRPr lang="da-DK" dirty="0" smtClean="0"/>
                    </a:p>
                    <a:p>
                      <a:r>
                        <a:rPr lang="da-DK" dirty="0" smtClean="0"/>
                        <a:t>B: </a:t>
                      </a:r>
                      <a:r>
                        <a:rPr lang="da-DK" dirty="0" err="1" smtClean="0"/>
                        <a:t>Pre-production</a:t>
                      </a:r>
                      <a:r>
                        <a:rPr lang="da-DK" dirty="0" smtClean="0"/>
                        <a:t> with </a:t>
                      </a:r>
                      <a:r>
                        <a:rPr lang="da-DK" dirty="0" err="1" smtClean="0"/>
                        <a:t>production</a:t>
                      </a:r>
                      <a:r>
                        <a:rPr lang="da-DK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883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kern="1200" dirty="0" smtClean="0"/>
                        <a:t>03-01-2018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kern="1200" dirty="0" smtClean="0"/>
                        <a:t>-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Go-live, </a:t>
                      </a:r>
                      <a:r>
                        <a:rPr lang="da-DK" dirty="0" err="1" smtClean="0"/>
                        <a:t>Production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818228"/>
                  </a:ext>
                </a:extLst>
              </a:tr>
            </a:tbl>
          </a:graphicData>
        </a:graphic>
      </p:graphicFrame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 Test - Release 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142397"/>
              </p:ext>
            </p:extLst>
          </p:nvPr>
        </p:nvGraphicFramePr>
        <p:xfrm>
          <a:off x="1115616" y="1268760"/>
          <a:ext cx="6840760" cy="4884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Visio" r:id="rId4" imgW="9017092" imgH="6439146" progId="Visio.Drawing.15">
                  <p:embed/>
                </p:oleObj>
              </mc:Choice>
              <mc:Fallback>
                <p:oleObj name="Visio" r:id="rId4" imgW="9017092" imgH="6439146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5616" y="1268760"/>
                        <a:ext cx="6840760" cy="4884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73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1. Reference data for Release 1 test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r>
              <a:rPr lang="da-DK" dirty="0" smtClean="0"/>
              <a:t>In Release 1 </a:t>
            </a:r>
            <a:r>
              <a:rPr lang="da-DK" dirty="0" err="1" smtClean="0"/>
              <a:t>we</a:t>
            </a:r>
            <a:r>
              <a:rPr lang="da-DK" dirty="0" smtClean="0"/>
              <a:t> do not have </a:t>
            </a:r>
            <a:r>
              <a:rPr lang="da-DK" dirty="0" err="1" smtClean="0"/>
              <a:t>connection</a:t>
            </a:r>
            <a:r>
              <a:rPr lang="da-DK" dirty="0" smtClean="0"/>
              <a:t> to </a:t>
            </a:r>
            <a:r>
              <a:rPr lang="da-DK" dirty="0" err="1" smtClean="0"/>
              <a:t>ESMA’s</a:t>
            </a:r>
            <a:r>
              <a:rPr lang="da-DK" dirty="0" smtClean="0"/>
              <a:t> FIRDS system and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therefore</a:t>
            </a:r>
            <a:r>
              <a:rPr lang="da-DK" dirty="0"/>
              <a:t> </a:t>
            </a:r>
            <a:r>
              <a:rPr lang="da-DK" dirty="0" err="1"/>
              <a:t>strive</a:t>
            </a:r>
            <a:r>
              <a:rPr lang="da-DK" dirty="0"/>
              <a:t> to </a:t>
            </a:r>
            <a:r>
              <a:rPr lang="da-DK" dirty="0" err="1"/>
              <a:t>include</a:t>
            </a:r>
            <a:r>
              <a:rPr lang="da-DK" dirty="0"/>
              <a:t> </a:t>
            </a:r>
            <a:r>
              <a:rPr lang="da-DK" dirty="0" smtClean="0"/>
              <a:t>the most </a:t>
            </a:r>
            <a:r>
              <a:rPr lang="da-DK" dirty="0" err="1"/>
              <a:t>common</a:t>
            </a:r>
            <a:r>
              <a:rPr lang="da-DK" dirty="0"/>
              <a:t> Danish instruments, LEI, MIC etc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err="1" smtClean="0"/>
              <a:t>ESMA’s</a:t>
            </a:r>
            <a:r>
              <a:rPr lang="da-DK" dirty="0" smtClean="0"/>
              <a:t> </a:t>
            </a:r>
            <a:r>
              <a:rPr lang="da-DK" dirty="0"/>
              <a:t>plan is to go live with FIRDS </a:t>
            </a:r>
            <a:r>
              <a:rPr lang="da-DK" dirty="0" err="1"/>
              <a:t>July</a:t>
            </a:r>
            <a:r>
              <a:rPr lang="da-DK" dirty="0"/>
              <a:t> 2017</a:t>
            </a:r>
          </a:p>
          <a:p>
            <a:endParaRPr lang="da-DK" dirty="0" smtClean="0"/>
          </a:p>
          <a:p>
            <a:r>
              <a:rPr lang="da-DK" dirty="0" err="1" smtClean="0"/>
              <a:t>Once</a:t>
            </a:r>
            <a:r>
              <a:rPr lang="da-DK" dirty="0" smtClean="0"/>
              <a:t> </a:t>
            </a:r>
            <a:r>
              <a:rPr lang="da-DK" dirty="0"/>
              <a:t>FIRDS is up and </a:t>
            </a:r>
            <a:r>
              <a:rPr lang="da-DK" dirty="0" err="1"/>
              <a:t>running</a:t>
            </a:r>
            <a:r>
              <a:rPr lang="da-DK" dirty="0"/>
              <a:t> at </a:t>
            </a:r>
            <a:r>
              <a:rPr lang="da-DK" dirty="0" smtClean="0"/>
              <a:t>ESMA with </a:t>
            </a:r>
            <a:r>
              <a:rPr lang="da-DK" dirty="0" err="1" smtClean="0"/>
              <a:t>good</a:t>
            </a:r>
            <a:r>
              <a:rPr lang="da-DK" dirty="0" smtClean="0"/>
              <a:t> data </a:t>
            </a:r>
            <a:r>
              <a:rPr lang="da-DK" dirty="0" err="1" smtClean="0"/>
              <a:t>quality</a:t>
            </a:r>
            <a:r>
              <a:rPr lang="da-DK" dirty="0" smtClean="0"/>
              <a:t>  </a:t>
            </a:r>
            <a:r>
              <a:rPr lang="da-DK" dirty="0" err="1" smtClean="0"/>
              <a:t>then</a:t>
            </a:r>
            <a:r>
              <a:rPr lang="da-DK" dirty="0" smtClean="0"/>
              <a:t> TRSII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use</a:t>
            </a:r>
            <a:r>
              <a:rPr lang="da-DK" dirty="0" smtClean="0"/>
              <a:t> the reference data </a:t>
            </a:r>
            <a:r>
              <a:rPr lang="da-DK" dirty="0" err="1" smtClean="0"/>
              <a:t>supplied</a:t>
            </a:r>
            <a:r>
              <a:rPr lang="da-DK" dirty="0" smtClean="0"/>
              <a:t> by FIRDS.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924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1.Test plan - Release 1 </a:t>
            </a:r>
            <a:endParaRPr lang="en-US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486127"/>
              </p:ext>
            </p:extLst>
          </p:nvPr>
        </p:nvGraphicFramePr>
        <p:xfrm>
          <a:off x="457200" y="12144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369906153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9920159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982500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Start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End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29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29-05-2017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01-09-2017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Part 1: Test of </a:t>
                      </a:r>
                      <a:r>
                        <a:rPr lang="da-DK" dirty="0" err="1" smtClean="0"/>
                        <a:t>connection</a:t>
                      </a:r>
                      <a:r>
                        <a:rPr lang="da-DK" dirty="0" smtClean="0"/>
                        <a:t> to FTP-server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5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15-06-2017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01-09-2017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Part 2: Test of </a:t>
                      </a:r>
                      <a:r>
                        <a:rPr lang="da-DK" dirty="0" err="1" smtClean="0"/>
                        <a:t>validation</a:t>
                      </a:r>
                      <a:r>
                        <a:rPr lang="da-DK" dirty="0" smtClean="0"/>
                        <a:t> of transaktion </a:t>
                      </a:r>
                      <a:r>
                        <a:rPr lang="da-DK" dirty="0" err="1" smtClean="0"/>
                        <a:t>reports</a:t>
                      </a:r>
                      <a:r>
                        <a:rPr lang="da-DK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268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01-07-2017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07-08-2017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Summer vacation – no support from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Finanstilsynet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BEC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446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September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 test report for release 1 to all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786410"/>
                  </a:ext>
                </a:extLst>
              </a:tr>
            </a:tbl>
          </a:graphicData>
        </a:graphic>
      </p:graphicFrame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T præsentation">
  <a:themeElements>
    <a:clrScheme name="FT farver">
      <a:dk1>
        <a:sysClr val="windowText" lastClr="000000"/>
      </a:dk1>
      <a:lt1>
        <a:sysClr val="window" lastClr="FFFFFF"/>
      </a:lt1>
      <a:dk2>
        <a:srgbClr val="5F1A15"/>
      </a:dk2>
      <a:lt2>
        <a:srgbClr val="F0E1CD"/>
      </a:lt2>
      <a:accent1>
        <a:srgbClr val="990000"/>
      </a:accent1>
      <a:accent2>
        <a:srgbClr val="FF9933"/>
      </a:accent2>
      <a:accent3>
        <a:srgbClr val="00505F"/>
      </a:accent3>
      <a:accent4>
        <a:srgbClr val="82A0AA"/>
      </a:accent4>
      <a:accent5>
        <a:srgbClr val="1E5F32"/>
      </a:accent5>
      <a:accent6>
        <a:srgbClr val="9BD2AA"/>
      </a:accent6>
      <a:hlink>
        <a:srgbClr val="990000"/>
      </a:hlink>
      <a:folHlink>
        <a:srgbClr val="FF9933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FT">
      <a:dk1>
        <a:srgbClr val="000000"/>
      </a:dk1>
      <a:lt1>
        <a:srgbClr val="FFFFFF"/>
      </a:lt1>
      <a:dk2>
        <a:srgbClr val="990000"/>
      </a:dk2>
      <a:lt2>
        <a:srgbClr val="FFFFFF"/>
      </a:lt2>
      <a:accent1>
        <a:srgbClr val="FF9933"/>
      </a:accent1>
      <a:accent2>
        <a:srgbClr val="00505F"/>
      </a:accent2>
      <a:accent3>
        <a:srgbClr val="82A0AA"/>
      </a:accent3>
      <a:accent4>
        <a:srgbClr val="1E5F32"/>
      </a:accent4>
      <a:accent5>
        <a:srgbClr val="9BD2AA"/>
      </a:accent5>
      <a:accent6>
        <a:srgbClr val="F0E1CD"/>
      </a:accent6>
      <a:hlink>
        <a:srgbClr val="990000"/>
      </a:hlink>
      <a:folHlink>
        <a:srgbClr val="9900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Kunde xmlns="afd2c5f0-22cd-4edd-893f-3a832d257ca4" xsi:nil="true"/>
    <_Version xmlns="http://schemas.microsoft.com/sharepoint/v3/fields">0.1</_Version>
    <Projekt xmlns="afd2c5f0-22cd-4edd-893f-3a832d257ca4" xsi:nil="true"/>
    <Dokumenttype xmlns="afd2c5f0-22cd-4edd-893f-3a832d257ca4">Andet</Dokumenttype>
    <Opf_x00f8_lgning xmlns="afd2c5f0-22cd-4edd-893f-3a832d257ca4">
      <UserInfo>
        <DisplayName/>
        <AccountId xsi:nil="true"/>
        <AccountType/>
      </UserInfo>
    </Opf_x00f8_lgning>
    <Status xmlns="afd2c5f0-22cd-4edd-893f-3a832d257ca4">Udkast</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4FBB9232EF3054CADC41CC3D5621147" ma:contentTypeVersion="7" ma:contentTypeDescription="Opret et nyt dokument." ma:contentTypeScope="" ma:versionID="9174fa01007e37e31e4bed1c820598d8">
  <xsd:schema xmlns:xsd="http://www.w3.org/2001/XMLSchema" xmlns:p="http://schemas.microsoft.com/office/2006/metadata/properties" xmlns:ns2="afd2c5f0-22cd-4edd-893f-3a832d257ca4" xmlns:ns3="http://schemas.microsoft.com/sharepoint/v3/fields" targetNamespace="http://schemas.microsoft.com/office/2006/metadata/properties" ma:root="true" ma:fieldsID="61d1985fe9b8212c877bef3329706c99" ns2:_="" ns3:_="">
    <xsd:import namespace="afd2c5f0-22cd-4edd-893f-3a832d257c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Dokumenttype" minOccurs="0"/>
                <xsd:element ref="ns2:Kunde" minOccurs="0"/>
                <xsd:element ref="ns2:Projekt" minOccurs="0"/>
                <xsd:element ref="ns2:Status" minOccurs="0"/>
                <xsd:element ref="ns3:_Version" minOccurs="0"/>
                <xsd:element ref="ns2:Opf_x00f8_lgning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fd2c5f0-22cd-4edd-893f-3a832d257ca4" elementFormDefault="qualified">
    <xsd:import namespace="http://schemas.microsoft.com/office/2006/documentManagement/types"/>
    <xsd:element name="Dokumenttype" ma:index="2" nillable="true" ma:displayName="Dokumenttype" ma:default="Andet" ma:format="Dropdown" ma:internalName="Dokumenttype">
      <xsd:simpleType>
        <xsd:restriction base="dms:Choice">
          <xsd:enumeration value="Andet"/>
          <xsd:enumeration value="Baggrundsinformation"/>
          <xsd:enumeration value="Brugervejledning"/>
          <xsd:enumeration value="Mødereferat"/>
          <xsd:enumeration value="Teknisk dokumentation"/>
          <xsd:enumeration value="Workshop"/>
        </xsd:restriction>
      </xsd:simpleType>
    </xsd:element>
    <xsd:element name="Kunde" ma:index="3" nillable="true" ma:displayName="Kunde" ma:internalName="Kunde">
      <xsd:simpleType>
        <xsd:restriction base="dms:Text">
          <xsd:maxLength value="255"/>
        </xsd:restriction>
      </xsd:simpleType>
    </xsd:element>
    <xsd:element name="Projekt" ma:index="4" nillable="true" ma:displayName="Projekt" ma:internalName="Projekt">
      <xsd:simpleType>
        <xsd:restriction base="dms:Text">
          <xsd:maxLength value="255"/>
        </xsd:restriction>
      </xsd:simpleType>
    </xsd:element>
    <xsd:element name="Status" ma:index="5" nillable="true" ma:displayName="Status" ma:default="Udkast" ma:format="Dropdown" ma:internalName="Status">
      <xsd:simpleType>
        <xsd:restriction base="dms:Choice">
          <xsd:enumeration value="Udkast"/>
          <xsd:enumeration value="Endelig"/>
          <xsd:enumeration value="Godkendt"/>
        </xsd:restriction>
      </xsd:simpleType>
    </xsd:element>
    <xsd:element name="Opf_x00f8_lgning" ma:index="7" nillable="true" ma:displayName="Opfølgning" ma:list="UserInfo" ma:internalName="Opf_x00f8_lgning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Version" ma:index="6" nillable="true" ma:displayName="Version" ma:default="0.1" ma:internalName="_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Indholdstype" ma:readOnly="tru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5565D93-5458-4F6F-9707-B9EC2594A6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7461F0-B031-428D-9596-C6DFB74C7ED5}">
  <ds:schemaRefs>
    <ds:schemaRef ds:uri="http://schemas.microsoft.com/sharepoint/v3/field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afd2c5f0-22cd-4edd-893f-3a832d257ca4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096329-C05F-41C2-A063-CEEAAC627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d2c5f0-22cd-4edd-893f-3a832d257c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FT præsentation</Template>
  <TotalTime>11295</TotalTime>
  <Words>964</Words>
  <Application>Microsoft Office PowerPoint</Application>
  <PresentationFormat>Skærmshow (4:3)</PresentationFormat>
  <Paragraphs>205</Paragraphs>
  <Slides>21</Slides>
  <Notes>21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Courier</vt:lpstr>
      <vt:lpstr>Wingdings</vt:lpstr>
      <vt:lpstr>FT præsentation</vt:lpstr>
      <vt:lpstr>Brugerdefineret design</vt:lpstr>
      <vt:lpstr>Visio</vt:lpstr>
      <vt:lpstr>PowerPoint-præsentation</vt:lpstr>
      <vt:lpstr>Agenda</vt:lpstr>
      <vt:lpstr>1. System overview</vt:lpstr>
      <vt:lpstr>1. ESMA - Test overview</vt:lpstr>
      <vt:lpstr>1. TRS II Expected release plan</vt:lpstr>
      <vt:lpstr>1.Test Expected Time Schedule</vt:lpstr>
      <vt:lpstr>1. Test - Release 1</vt:lpstr>
      <vt:lpstr> 1. Reference data for Release 1 test</vt:lpstr>
      <vt:lpstr>1.Test plan - Release 1 </vt:lpstr>
      <vt:lpstr>1. Registration for test and production</vt:lpstr>
      <vt:lpstr>1. Test Cases</vt:lpstr>
      <vt:lpstr> 1. Known defects</vt:lpstr>
      <vt:lpstr> 2. FTP setup - overview</vt:lpstr>
      <vt:lpstr>3. Recap</vt:lpstr>
      <vt:lpstr>3. Recap</vt:lpstr>
      <vt:lpstr>3. Recommendation</vt:lpstr>
      <vt:lpstr>3. Recommendation</vt:lpstr>
      <vt:lpstr>4. Communications and information from Finanstilsynet</vt:lpstr>
      <vt:lpstr> 4. Communications and information from Finanstilsynet</vt:lpstr>
      <vt:lpstr> 4. Information from ESMA</vt:lpstr>
      <vt:lpstr>5. AOB</vt:lpstr>
    </vt:vector>
  </TitlesOfParts>
  <Company>Finanstilsynet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 Kick-off</dc:title>
  <dc:creator>abu</dc:creator>
  <cp:lastModifiedBy>Anne Birthe Bundgaard (FT)</cp:lastModifiedBy>
  <cp:revision>980</cp:revision>
  <cp:lastPrinted>2017-05-08T14:43:31Z</cp:lastPrinted>
  <dcterms:created xsi:type="dcterms:W3CDTF">2012-05-14T11:14:20Z</dcterms:created>
  <dcterms:modified xsi:type="dcterms:W3CDTF">2017-05-22T09:06:58Z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0x01010024FBB9232EF3054CADC41CC3D5621147</vt:lpwstr>
  </property>
</Properties>
</file>