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8" r:id="rId2"/>
    <p:sldId id="312" r:id="rId3"/>
    <p:sldId id="304" r:id="rId4"/>
    <p:sldId id="331" r:id="rId5"/>
    <p:sldId id="332" r:id="rId6"/>
    <p:sldId id="28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9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4B9C"/>
    <a:srgbClr val="035DC1"/>
    <a:srgbClr val="0356B1"/>
    <a:srgbClr val="024EA2"/>
    <a:srgbClr val="004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125" autoAdjust="0"/>
  </p:normalViewPr>
  <p:slideViewPr>
    <p:cSldViewPr snapToGrid="0">
      <p:cViewPr varScale="1">
        <p:scale>
          <a:sx n="107" d="100"/>
          <a:sy n="107" d="100"/>
        </p:scale>
        <p:origin x="696" y="108"/>
      </p:cViewPr>
      <p:guideLst>
        <p:guide orient="horz" pos="209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939EFE-0303-44F6-9A16-FD3B5E015DB1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04766-77AF-4EBE-9704-229FD5F6AD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98812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B926D1-0013-4A80-B64E-9D824EE65210}" type="datetimeFigureOut">
              <a:rPr lang="en-GB" smtClean="0"/>
              <a:t>03/06/2022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F2995-AB43-4B7C-B8CD-9DC7C3692A9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07846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33752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77137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Finanstilsynets arbejdsgruppe er et godt </a:t>
            </a:r>
          </a:p>
          <a:p>
            <a:endParaRPr lang="da-DK" dirty="0"/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99961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5199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3"/>
            <a:ext cx="12192000" cy="5779827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92183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677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101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2694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301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59635" y="-59635"/>
            <a:ext cx="6155635" cy="6983896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214048" y="1992573"/>
            <a:ext cx="8550322" cy="36166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9447" y="743802"/>
            <a:ext cx="544923" cy="544923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8331" y="1992572"/>
            <a:ext cx="8226040" cy="3616657"/>
          </a:xfrm>
          <a:solidFill>
            <a:schemeClr val="bg1"/>
          </a:solidFill>
        </p:spPr>
        <p:txBody>
          <a:bodyPr lIns="360000" tIns="360000" rIns="360000" bIns="360000" anchor="ctr" anchorCtr="0">
            <a:noAutofit/>
          </a:bodyPr>
          <a:lstStyle>
            <a:lvl1pPr marL="0" indent="0">
              <a:buFontTx/>
              <a:buNone/>
              <a:defRPr i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40629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(half pag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7056" y="1825625"/>
            <a:ext cx="4926841" cy="3769957"/>
          </a:xfrm>
        </p:spPr>
        <p:txBody>
          <a:bodyPr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6817056" y="482860"/>
            <a:ext cx="4669266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7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-46383" y="-46383"/>
            <a:ext cx="6142383" cy="6964017"/>
          </a:xfrm>
          <a:solidFill>
            <a:schemeClr val="bg2"/>
          </a:solidFill>
          <a:ln w="28575">
            <a:solidFill>
              <a:schemeClr val="accent5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20344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970722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7901451" y="2284668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436086" y="2284667"/>
            <a:ext cx="3141663" cy="2090737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1206774" y="403868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4672139" y="4041944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8137503" y="4037437"/>
            <a:ext cx="2669558" cy="1524235"/>
          </a:xfrm>
          <a:solidFill>
            <a:schemeClr val="bg1"/>
          </a:solidFill>
        </p:spPr>
        <p:txBody>
          <a:bodyPr tIns="90000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01072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3713869" y="2159957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3713868" y="3968881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6324547" y="2159956"/>
            <a:ext cx="2461593" cy="1638159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/>
          </p:nvPr>
        </p:nvSpPr>
        <p:spPr>
          <a:xfrm>
            <a:off x="8935227" y="3968880"/>
            <a:ext cx="2520000" cy="1638158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1033617" y="2159957"/>
            <a:ext cx="2520000" cy="1638159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9"/>
          </p:nvPr>
        </p:nvSpPr>
        <p:spPr>
          <a:xfrm>
            <a:off x="6324549" y="3968880"/>
            <a:ext cx="2461591" cy="1638158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20"/>
          </p:nvPr>
        </p:nvSpPr>
        <p:spPr>
          <a:xfrm>
            <a:off x="1033617" y="3968881"/>
            <a:ext cx="2520000" cy="1638158"/>
          </a:xfrm>
          <a:noFill/>
        </p:spPr>
        <p:txBody>
          <a:bodyPr tIns="90000"/>
          <a:lstStyle>
            <a:lvl1pPr marL="0" indent="0" algn="r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Text Placeholder 12"/>
          <p:cNvSpPr>
            <a:spLocks noGrp="1"/>
          </p:cNvSpPr>
          <p:nvPr>
            <p:ph type="body" sz="quarter" idx="21"/>
          </p:nvPr>
        </p:nvSpPr>
        <p:spPr>
          <a:xfrm>
            <a:off x="8966322" y="2159956"/>
            <a:ext cx="2520000" cy="1638159"/>
          </a:xfrm>
          <a:noFill/>
        </p:spPr>
        <p:txBody>
          <a:bodyPr tIns="90000"/>
          <a:lstStyle>
            <a:lvl1pPr marL="0" indent="0" algn="l">
              <a:buNone/>
              <a:defRPr sz="2000"/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385566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429000"/>
          </a:xfrm>
          <a:solidFill>
            <a:schemeClr val="bg2"/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6643"/>
            <a:ext cx="10515600" cy="782357"/>
          </a:xfrm>
          <a:solidFill>
            <a:schemeClr val="bg1"/>
          </a:solidFill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>
          <a:xfrm>
            <a:off x="838200" y="3630613"/>
            <a:ext cx="10515600" cy="203517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67746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18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699858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2442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0189" y="1122363"/>
            <a:ext cx="10676038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676038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27715" y="6045257"/>
            <a:ext cx="1718512" cy="451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69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(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865"/>
            <a:ext cx="1716200" cy="450546"/>
          </a:xfrm>
          <a:prstGeom prst="rect">
            <a:avLst/>
          </a:prstGeom>
        </p:spPr>
      </p:pic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2387600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3295934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1070189" y="3602038"/>
            <a:ext cx="10156297" cy="1655762"/>
          </a:xfrm>
        </p:spPr>
        <p:txBody>
          <a:bodyPr>
            <a:no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250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86048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83397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2341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3839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8819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13128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972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62" r:id="rId2"/>
    <p:sldLayoutId id="2147483657" r:id="rId3"/>
    <p:sldLayoutId id="2147483649" r:id="rId4"/>
    <p:sldLayoutId id="2147483651" r:id="rId5"/>
    <p:sldLayoutId id="2147483669" r:id="rId6"/>
    <p:sldLayoutId id="2147483670" r:id="rId7"/>
    <p:sldLayoutId id="2147483650" r:id="rId8"/>
    <p:sldLayoutId id="2147483660" r:id="rId9"/>
    <p:sldLayoutId id="2147483652" r:id="rId10"/>
    <p:sldLayoutId id="2147483661" r:id="rId11"/>
    <p:sldLayoutId id="2147483653" r:id="rId12"/>
    <p:sldLayoutId id="2147483654" r:id="rId13"/>
    <p:sldLayoutId id="2147483659" r:id="rId14"/>
    <p:sldLayoutId id="2147483658" r:id="rId15"/>
    <p:sldLayoutId id="2147483666" r:id="rId16"/>
    <p:sldLayoutId id="2147483667" r:id="rId17"/>
    <p:sldLayoutId id="2147483668" r:id="rId18"/>
    <p:sldLayoutId id="2147483655" r:id="rId1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800"/>
        </a:spcAft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/4.0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400" dirty="0" err="1"/>
              <a:t>MiCA</a:t>
            </a:r>
            <a:br>
              <a:rPr lang="en-US" sz="4400" dirty="0"/>
            </a:br>
            <a:r>
              <a:rPr lang="en-US" sz="4400" dirty="0"/>
              <a:t>- </a:t>
            </a:r>
            <a:r>
              <a:rPr lang="en-US" sz="4400" dirty="0" err="1"/>
              <a:t>hvorfor</a:t>
            </a:r>
            <a:r>
              <a:rPr lang="en-US" sz="4400" dirty="0"/>
              <a:t> </a:t>
            </a:r>
            <a:r>
              <a:rPr lang="en-US" sz="4400" dirty="0" err="1"/>
              <a:t>regulerer</a:t>
            </a:r>
            <a:r>
              <a:rPr lang="en-US" sz="4400" dirty="0"/>
              <a:t> vi </a:t>
            </a:r>
            <a:r>
              <a:rPr lang="en-US" sz="4400" dirty="0" err="1"/>
              <a:t>kryptoaktiver</a:t>
            </a:r>
            <a:r>
              <a:rPr lang="en-US" sz="4400" dirty="0"/>
              <a:t> </a:t>
            </a:r>
            <a:r>
              <a:rPr lang="en-US" sz="4400" dirty="0" err="1"/>
              <a:t>i</a:t>
            </a:r>
            <a:r>
              <a:rPr lang="en-US" sz="4400" dirty="0"/>
              <a:t> EU?</a:t>
            </a:r>
            <a:endParaRPr lang="en-GB" sz="44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400" dirty="0" err="1"/>
              <a:t>Blockchainbaserede</a:t>
            </a:r>
            <a:r>
              <a:rPr lang="en-US" sz="2400" dirty="0"/>
              <a:t> </a:t>
            </a:r>
            <a:r>
              <a:rPr lang="en-US" sz="2400" dirty="0" err="1"/>
              <a:t>aktiver</a:t>
            </a:r>
            <a:r>
              <a:rPr lang="en-US" sz="2400" dirty="0"/>
              <a:t> </a:t>
            </a:r>
            <a:r>
              <a:rPr lang="en-US" sz="2400" dirty="0" err="1"/>
              <a:t>og</a:t>
            </a:r>
            <a:r>
              <a:rPr lang="en-US" sz="2400" dirty="0"/>
              <a:t> </a:t>
            </a:r>
            <a:r>
              <a:rPr lang="en-US" sz="2400" dirty="0" err="1"/>
              <a:t>regulering</a:t>
            </a:r>
            <a:endParaRPr lang="en-US" sz="2400" dirty="0"/>
          </a:p>
          <a:p>
            <a:r>
              <a:rPr lang="en-US" sz="2400" dirty="0"/>
              <a:t>8. </a:t>
            </a:r>
            <a:r>
              <a:rPr lang="en-US" sz="2400" dirty="0" err="1"/>
              <a:t>juni</a:t>
            </a:r>
            <a:r>
              <a:rPr lang="en-US" sz="2400" dirty="0"/>
              <a:t> 2022 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1200" dirty="0"/>
              <a:t>Jon Fink Isaksen, Teamleder, </a:t>
            </a:r>
            <a:r>
              <a:rPr lang="da-DK" sz="1200" dirty="0"/>
              <a:t>Kontor for digital finans, DG FISMA</a:t>
            </a:r>
            <a:endParaRPr lang="en-GB" sz="1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37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B7606DE4-6E0C-4E59-A469-8B444F51B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Blockchain identificeret som en grundlæggende teknologi for Europæisk udvikling og konkurrencedygtighed (ligesom eksempelvis kunstig intelligens og cloud </a:t>
            </a:r>
            <a:r>
              <a:rPr lang="da-DK" dirty="0" err="1"/>
              <a:t>computing</a:t>
            </a:r>
            <a:r>
              <a:rPr lang="da-DK" dirty="0"/>
              <a:t>)</a:t>
            </a:r>
          </a:p>
          <a:p>
            <a:r>
              <a:rPr lang="da-DK" dirty="0" err="1"/>
              <a:t>Kommissionen’s</a:t>
            </a:r>
            <a:r>
              <a:rPr lang="da-DK" dirty="0"/>
              <a:t> </a:t>
            </a:r>
            <a:r>
              <a:rPr lang="da-DK" dirty="0" err="1"/>
              <a:t>fintech</a:t>
            </a:r>
            <a:r>
              <a:rPr lang="da-DK" dirty="0"/>
              <a:t> handlingsplan 2018</a:t>
            </a:r>
          </a:p>
          <a:p>
            <a:r>
              <a:rPr lang="da-DK" dirty="0"/>
              <a:t>EBA og ESMA fremlægger rapporter med råd til Kommissionen i januar 2019</a:t>
            </a:r>
          </a:p>
          <a:p>
            <a:r>
              <a:rPr lang="da-DK" dirty="0"/>
              <a:t>‘</a:t>
            </a:r>
            <a:r>
              <a:rPr lang="da-DK" dirty="0" err="1"/>
              <a:t>Stablecoins</a:t>
            </a:r>
            <a:r>
              <a:rPr lang="da-DK" dirty="0"/>
              <a:t>’ og </a:t>
            </a:r>
            <a:r>
              <a:rPr lang="da-DK" dirty="0" err="1"/>
              <a:t>Facebook’s</a:t>
            </a:r>
            <a:r>
              <a:rPr lang="da-DK" dirty="0"/>
              <a:t> </a:t>
            </a:r>
            <a:r>
              <a:rPr lang="da-DK" dirty="0" err="1"/>
              <a:t>Libra</a:t>
            </a:r>
            <a:r>
              <a:rPr lang="da-DK" dirty="0"/>
              <a:t> annoncering i Juni 2019</a:t>
            </a:r>
          </a:p>
          <a:p>
            <a:r>
              <a:rPr lang="da-DK" dirty="0"/>
              <a:t>A Europe fit for the digital age</a:t>
            </a:r>
            <a:endParaRPr lang="en-IE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16C4BFB-2555-48B5-B803-17FD137C9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Hvorfor</a:t>
            </a:r>
            <a:r>
              <a:rPr lang="en-GB" dirty="0"/>
              <a:t> </a:t>
            </a:r>
            <a:r>
              <a:rPr lang="en-GB" dirty="0" err="1"/>
              <a:t>MiCA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hvorfor</a:t>
            </a:r>
            <a:r>
              <a:rPr lang="en-GB" dirty="0"/>
              <a:t> nu?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41069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EU strategi for digital </a:t>
            </a:r>
            <a:r>
              <a:rPr lang="en-GB" dirty="0" err="1"/>
              <a:t>finans</a:t>
            </a:r>
            <a:endParaRPr lang="en-GB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954824F-C7F5-43D8-9CA7-3B7B9B7C9935}"/>
              </a:ext>
            </a:extLst>
          </p:cNvPr>
          <p:cNvSpPr txBox="1"/>
          <p:nvPr/>
        </p:nvSpPr>
        <p:spPr>
          <a:xfrm>
            <a:off x="970722" y="1944384"/>
            <a:ext cx="7558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sz="2400" dirty="0"/>
              <a:t>Mindske fragmentering på det digitale indre marked</a:t>
            </a:r>
            <a:endParaRPr lang="en-IE" sz="24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B3BA42-2B85-47F1-A2CA-F935122A42A5}"/>
              </a:ext>
            </a:extLst>
          </p:cNvPr>
          <p:cNvSpPr txBox="1"/>
          <p:nvPr/>
        </p:nvSpPr>
        <p:spPr>
          <a:xfrm>
            <a:off x="970722" y="2706384"/>
            <a:ext cx="9012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sz="2400" dirty="0">
                <a:solidFill>
                  <a:schemeClr val="accent5"/>
                </a:solidFill>
              </a:rPr>
              <a:t>Tilpasning af EU’s lovramme for at fremme digital innovation</a:t>
            </a:r>
            <a:endParaRPr lang="en-IE" sz="2400" dirty="0">
              <a:solidFill>
                <a:schemeClr val="accent5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1E05CE7D-D355-46A4-AE8B-B7B1D93F828A}"/>
              </a:ext>
            </a:extLst>
          </p:cNvPr>
          <p:cNvSpPr txBox="1"/>
          <p:nvPr/>
        </p:nvSpPr>
        <p:spPr>
          <a:xfrm>
            <a:off x="970722" y="3393848"/>
            <a:ext cx="94241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sz="2400" dirty="0"/>
              <a:t>Fremme datadreven innovation indenfor det finansielle område</a:t>
            </a:r>
            <a:endParaRPr lang="en-IE" sz="2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379D39BA-4513-4A5C-9650-8CC84439C6EC}"/>
              </a:ext>
            </a:extLst>
          </p:cNvPr>
          <p:cNvSpPr txBox="1"/>
          <p:nvPr/>
        </p:nvSpPr>
        <p:spPr>
          <a:xfrm>
            <a:off x="970722" y="4147551"/>
            <a:ext cx="86103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a-DK" sz="2400" dirty="0"/>
              <a:t>Tackle udfordringer og risici forbundet med digital omstilling</a:t>
            </a:r>
            <a:endParaRPr lang="en-IE" sz="2400" dirty="0"/>
          </a:p>
        </p:txBody>
      </p:sp>
    </p:spTree>
    <p:extLst>
      <p:ext uri="{BB962C8B-B14F-4D97-AF65-F5344CB8AC3E}">
        <p14:creationId xmlns:p14="http://schemas.microsoft.com/office/powerpoint/2010/main" val="2862056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223D282A-597A-4B07-8CB5-C9FBD8471FE5}"/>
              </a:ext>
            </a:extLst>
          </p:cNvPr>
          <p:cNvSpPr txBox="1"/>
          <p:nvPr/>
        </p:nvSpPr>
        <p:spPr>
          <a:xfrm>
            <a:off x="1143000" y="2197239"/>
            <a:ext cx="41529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8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Regulatorisk vished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da-DK" sz="18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Understøtte innovation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8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Forbrugerbeskyttelse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8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Markedsintegritet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8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Finansiel stabilitet</a:t>
            </a:r>
          </a:p>
          <a:p>
            <a:pPr marL="285750" indent="-2857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da-DK" sz="18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Mitigere risici mod </a:t>
            </a:r>
            <a:r>
              <a:rPr lang="da-DK" sz="1800" b="0" dirty="0" err="1">
                <a:solidFill>
                  <a:schemeClr val="tx1">
                    <a:lumMod val="50000"/>
                  </a:schemeClr>
                </a:solidFill>
                <a:latin typeface="+mj-lt"/>
              </a:rPr>
              <a:t>pengepolitk</a:t>
            </a:r>
            <a:r>
              <a:rPr lang="da-DK" sz="1800" b="0" dirty="0">
                <a:solidFill>
                  <a:schemeClr val="tx1">
                    <a:lumMod val="50000"/>
                  </a:schemeClr>
                </a:solidFill>
                <a:latin typeface="+mj-lt"/>
              </a:rPr>
              <a:t> og monetær suverænitet</a:t>
            </a:r>
          </a:p>
          <a:p>
            <a:endParaRPr lang="da-DK" dirty="0">
              <a:latin typeface="+mj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D72BAA5-4A5D-4186-B980-FA6C4ABE8FA0}"/>
              </a:ext>
            </a:extLst>
          </p:cNvPr>
          <p:cNvSpPr txBox="1"/>
          <p:nvPr/>
        </p:nvSpPr>
        <p:spPr>
          <a:xfrm>
            <a:off x="5229226" y="2197238"/>
            <a:ext cx="6248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da-DK" b="1" i="0" u="none" strike="noStrike" kern="1200" dirty="0">
                <a:solidFill>
                  <a:schemeClr val="tx2"/>
                </a:solidFill>
                <a:effectLst/>
                <a:latin typeface="+mj-lt"/>
              </a:rPr>
              <a:t>Forordning om markeder for </a:t>
            </a:r>
            <a:r>
              <a:rPr lang="da-DK" b="1" i="0" u="none" strike="noStrike" kern="1200" dirty="0" err="1">
                <a:solidFill>
                  <a:schemeClr val="tx2"/>
                </a:solidFill>
                <a:effectLst/>
                <a:latin typeface="+mj-lt"/>
              </a:rPr>
              <a:t>kryptoaktiver</a:t>
            </a:r>
            <a:r>
              <a:rPr lang="da-DK" b="1" i="0" u="none" strike="noStrike" kern="1200" dirty="0">
                <a:solidFill>
                  <a:schemeClr val="tx2"/>
                </a:solidFill>
                <a:effectLst/>
                <a:latin typeface="+mj-lt"/>
              </a:rPr>
              <a:t> (</a:t>
            </a:r>
            <a:r>
              <a:rPr lang="da-DK" b="1" i="0" u="none" strike="noStrike" kern="1200" dirty="0" err="1">
                <a:solidFill>
                  <a:schemeClr val="tx2"/>
                </a:solidFill>
                <a:effectLst/>
                <a:latin typeface="+mj-lt"/>
              </a:rPr>
              <a:t>MiCA</a:t>
            </a:r>
            <a:r>
              <a:rPr lang="da-DK" b="1" i="0" u="none" strike="noStrike" kern="1200" dirty="0">
                <a:solidFill>
                  <a:schemeClr val="tx2"/>
                </a:solidFill>
                <a:effectLst/>
                <a:latin typeface="+mj-lt"/>
              </a:rPr>
              <a:t>)</a:t>
            </a: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b="0" i="0" u="none" strike="noStrike" kern="1200" dirty="0">
                <a:solidFill>
                  <a:srgbClr val="262626"/>
                </a:solidFill>
                <a:effectLst/>
                <a:latin typeface="+mj-lt"/>
              </a:rPr>
              <a:t>Regulering af </a:t>
            </a:r>
            <a:r>
              <a:rPr lang="da-DK" b="0" i="0" u="none" strike="noStrike" kern="1200" dirty="0" err="1">
                <a:solidFill>
                  <a:srgbClr val="262626"/>
                </a:solidFill>
                <a:effectLst/>
                <a:latin typeface="+mj-lt"/>
              </a:rPr>
              <a:t>kryptoaktivtjenester</a:t>
            </a:r>
            <a:endParaRPr lang="en-IE" dirty="0">
              <a:latin typeface="+mj-lt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b="0" i="0" u="none" strike="noStrike" kern="1200" dirty="0">
                <a:solidFill>
                  <a:srgbClr val="262626"/>
                </a:solidFill>
                <a:effectLst/>
                <a:latin typeface="+mj-lt"/>
              </a:rPr>
              <a:t>Omfatter alle </a:t>
            </a:r>
            <a:r>
              <a:rPr lang="da-DK" b="0" i="0" u="none" strike="noStrike" kern="1200" dirty="0" err="1">
                <a:solidFill>
                  <a:srgbClr val="262626"/>
                </a:solidFill>
                <a:effectLst/>
                <a:latin typeface="+mj-lt"/>
              </a:rPr>
              <a:t>kryptoaktiver</a:t>
            </a:r>
            <a:r>
              <a:rPr lang="da-DK" b="0" i="0" u="none" strike="noStrike" kern="1200" dirty="0">
                <a:solidFill>
                  <a:srgbClr val="262626"/>
                </a:solidFill>
                <a:effectLst/>
                <a:latin typeface="+mj-lt"/>
              </a:rPr>
              <a:t> der ikke er omfattet af andre dele af den finansielle lovgivning</a:t>
            </a:r>
            <a:endParaRPr lang="en-IE" dirty="0">
              <a:latin typeface="+mj-lt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b="0" i="0" u="none" strike="noStrike" kern="1200" dirty="0">
                <a:solidFill>
                  <a:srgbClr val="262626"/>
                </a:solidFill>
                <a:effectLst/>
                <a:latin typeface="+mj-lt"/>
              </a:rPr>
              <a:t>Regulering af udstedere af såkaldte ‘</a:t>
            </a:r>
            <a:r>
              <a:rPr lang="da-DK" b="0" i="0" u="none" strike="noStrike" kern="1200" dirty="0" err="1">
                <a:solidFill>
                  <a:srgbClr val="262626"/>
                </a:solidFill>
                <a:effectLst/>
                <a:latin typeface="+mj-lt"/>
              </a:rPr>
              <a:t>stablecoins</a:t>
            </a:r>
            <a:r>
              <a:rPr lang="da-DK" b="0" i="0" u="none" strike="noStrike" kern="1200" dirty="0">
                <a:solidFill>
                  <a:srgbClr val="262626"/>
                </a:solidFill>
                <a:effectLst/>
                <a:latin typeface="+mj-lt"/>
              </a:rPr>
              <a:t>’</a:t>
            </a:r>
            <a:endParaRPr lang="en-IE" kern="1200" dirty="0">
              <a:solidFill>
                <a:srgbClr val="262626"/>
              </a:solidFill>
              <a:latin typeface="+mj-lt"/>
            </a:endParaRP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IE" b="0" i="0" u="none" strike="noStrike" dirty="0">
              <a:effectLst/>
              <a:latin typeface="+mj-lt"/>
            </a:endParaRPr>
          </a:p>
          <a:p>
            <a:pPr marL="0" algn="l" rtl="0" eaLnBrk="1" fontAlgn="t" latinLnBrk="0" hangingPunct="1">
              <a:spcBef>
                <a:spcPts val="0"/>
              </a:spcBef>
              <a:spcAft>
                <a:spcPts val="600"/>
              </a:spcAft>
            </a:pPr>
            <a:r>
              <a:rPr lang="da-DK" b="1" i="0" u="none" strike="noStrike" kern="1200" dirty="0">
                <a:solidFill>
                  <a:schemeClr val="tx2"/>
                </a:solidFill>
                <a:effectLst/>
                <a:latin typeface="+mj-lt"/>
              </a:rPr>
              <a:t>Pilotordning for markedsinfrastrukturer baseret på DLT</a:t>
            </a: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b="0" i="0" u="none" strike="noStrike" kern="1200" dirty="0">
                <a:solidFill>
                  <a:srgbClr val="4D4D4D"/>
                </a:solidFill>
                <a:effectLst/>
                <a:latin typeface="+mj-lt"/>
              </a:rPr>
              <a:t>Juridisk instrument der </a:t>
            </a:r>
            <a:r>
              <a:rPr lang="da-DK" dirty="0">
                <a:solidFill>
                  <a:srgbClr val="4D4D4D"/>
                </a:solidFill>
                <a:latin typeface="+mj-lt"/>
              </a:rPr>
              <a:t>giver mulighed for at tillade undtagelser fra EU lov</a:t>
            </a:r>
          </a:p>
          <a:p>
            <a:pPr marL="285750" indent="-285750" algn="l" rtl="0" eaLnBrk="1" fontAlgn="t" latinLnBrk="0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da-DK" dirty="0">
                <a:solidFill>
                  <a:srgbClr val="4D4D4D"/>
                </a:solidFill>
                <a:latin typeface="+mj-lt"/>
              </a:rPr>
              <a:t>Bygge</a:t>
            </a:r>
            <a:r>
              <a:rPr lang="da-DK" b="0" i="0" u="none" strike="noStrike" kern="1200" dirty="0">
                <a:solidFill>
                  <a:srgbClr val="4D4D4D"/>
                </a:solidFill>
                <a:effectLst/>
                <a:latin typeface="+mj-lt"/>
              </a:rPr>
              <a:t> evidens for mulige forhindringer i anvendelsen af DLT</a:t>
            </a:r>
            <a:endParaRPr lang="en-IE" b="0" i="0" u="none" strike="noStrike" dirty="0">
              <a:effectLst/>
              <a:latin typeface="+mj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674EC3F-40BA-4765-AF23-CCC88424FC3A}"/>
              </a:ext>
            </a:extLst>
          </p:cNvPr>
          <p:cNvSpPr txBox="1"/>
          <p:nvPr/>
        </p:nvSpPr>
        <p:spPr>
          <a:xfrm>
            <a:off x="1143000" y="1629161"/>
            <a:ext cx="32861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dirty="0">
                <a:solidFill>
                  <a:schemeClr val="tx2"/>
                </a:solidFill>
              </a:rPr>
              <a:t>Mål</a:t>
            </a:r>
            <a:endParaRPr lang="en-IE" sz="2200" dirty="0">
              <a:solidFill>
                <a:schemeClr val="tx2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2462BA-4A5D-440B-9462-2638E163150D}"/>
              </a:ext>
            </a:extLst>
          </p:cNvPr>
          <p:cNvSpPr txBox="1"/>
          <p:nvPr/>
        </p:nvSpPr>
        <p:spPr>
          <a:xfrm>
            <a:off x="5229226" y="1629161"/>
            <a:ext cx="32861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200" dirty="0">
                <a:solidFill>
                  <a:schemeClr val="tx2"/>
                </a:solidFill>
              </a:rPr>
              <a:t>Implementering</a:t>
            </a:r>
            <a:endParaRPr lang="en-IE" sz="2200" dirty="0">
              <a:solidFill>
                <a:schemeClr val="tx2"/>
              </a:solidFill>
            </a:endParaRPr>
          </a:p>
        </p:txBody>
      </p:sp>
      <p:sp>
        <p:nvSpPr>
          <p:cNvPr id="15" name="Title 2">
            <a:extLst>
              <a:ext uri="{FF2B5EF4-FFF2-40B4-BE49-F238E27FC236}">
                <a16:creationId xmlns:a16="http://schemas.microsoft.com/office/drawing/2014/main" id="{1CC6D922-3997-4EBE-BC0C-6B90F4F690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</p:spPr>
        <p:txBody>
          <a:bodyPr/>
          <a:lstStyle/>
          <a:p>
            <a:r>
              <a:rPr lang="da-DK" dirty="0"/>
              <a:t>Lovforslag</a:t>
            </a:r>
          </a:p>
        </p:txBody>
      </p:sp>
    </p:spTree>
    <p:extLst>
      <p:ext uri="{BB962C8B-B14F-4D97-AF65-F5344CB8AC3E}">
        <p14:creationId xmlns:p14="http://schemas.microsoft.com/office/powerpoint/2010/main" val="427308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85A8036-833B-4CCF-B16A-63FAE94FE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Status og næste skridt? </a:t>
            </a:r>
            <a:endParaRPr lang="en-I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AA3744C-5B58-4198-93E8-0B1877ED5F93}"/>
              </a:ext>
            </a:extLst>
          </p:cNvPr>
          <p:cNvGrpSpPr/>
          <p:nvPr/>
        </p:nvGrpSpPr>
        <p:grpSpPr>
          <a:xfrm>
            <a:off x="1051777" y="2293387"/>
            <a:ext cx="2659612" cy="2682023"/>
            <a:chOff x="2130" y="350295"/>
            <a:chExt cx="2271221" cy="2271221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EBA4F00-7BA0-42CD-AFE1-2BC763726C93}"/>
                </a:ext>
              </a:extLst>
            </p:cNvPr>
            <p:cNvSpPr/>
            <p:nvPr/>
          </p:nvSpPr>
          <p:spPr>
            <a:xfrm>
              <a:off x="2130" y="350295"/>
              <a:ext cx="2271221" cy="2271221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Oval 4">
              <a:extLst>
                <a:ext uri="{FF2B5EF4-FFF2-40B4-BE49-F238E27FC236}">
                  <a16:creationId xmlns:a16="http://schemas.microsoft.com/office/drawing/2014/main" id="{7EE3C42A-8306-4024-A849-1F277DD16B43}"/>
                </a:ext>
              </a:extLst>
            </p:cNvPr>
            <p:cNvSpPr txBox="1"/>
            <p:nvPr/>
          </p:nvSpPr>
          <p:spPr>
            <a:xfrm>
              <a:off x="334743" y="682908"/>
              <a:ext cx="1605995" cy="16059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 err="1"/>
                <a:t>Trilog</a:t>
              </a:r>
              <a:endParaRPr lang="en-US" sz="1600" b="1" kern="1200" dirty="0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0FBE665D-153A-4518-80E5-559D4F698034}"/>
              </a:ext>
            </a:extLst>
          </p:cNvPr>
          <p:cNvGrpSpPr/>
          <p:nvPr/>
        </p:nvGrpSpPr>
        <p:grpSpPr>
          <a:xfrm>
            <a:off x="4766194" y="2293386"/>
            <a:ext cx="2659612" cy="2682023"/>
            <a:chOff x="5680184" y="350295"/>
            <a:chExt cx="2271221" cy="2271221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7A347A8-7619-4968-93B2-D7726BA2F42E}"/>
                </a:ext>
              </a:extLst>
            </p:cNvPr>
            <p:cNvSpPr/>
            <p:nvPr/>
          </p:nvSpPr>
          <p:spPr>
            <a:xfrm>
              <a:off x="5680184" y="350295"/>
              <a:ext cx="2271221" cy="2271221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1812236"/>
                <a:satOff val="3962"/>
                <a:lumOff val="-147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Oval 4">
              <a:extLst>
                <a:ext uri="{FF2B5EF4-FFF2-40B4-BE49-F238E27FC236}">
                  <a16:creationId xmlns:a16="http://schemas.microsoft.com/office/drawing/2014/main" id="{B56D913B-7600-4BBE-8AED-FC9357B04ACB}"/>
                </a:ext>
              </a:extLst>
            </p:cNvPr>
            <p:cNvSpPr txBox="1"/>
            <p:nvPr/>
          </p:nvSpPr>
          <p:spPr>
            <a:xfrm>
              <a:off x="6012797" y="682908"/>
              <a:ext cx="1605995" cy="16059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 err="1"/>
                <a:t>DeFi</a:t>
              </a:r>
              <a:endParaRPr lang="en-US" sz="1600" b="1" kern="1200" dirty="0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0DECC352-9880-4871-9471-551514990086}"/>
              </a:ext>
            </a:extLst>
          </p:cNvPr>
          <p:cNvGrpSpPr/>
          <p:nvPr/>
        </p:nvGrpSpPr>
        <p:grpSpPr>
          <a:xfrm>
            <a:off x="8480611" y="2293386"/>
            <a:ext cx="2578927" cy="2682023"/>
            <a:chOff x="5680184" y="350295"/>
            <a:chExt cx="2271221" cy="2271221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449C5B12-00E6-4114-9DD9-16D2AD8BC98D}"/>
                </a:ext>
              </a:extLst>
            </p:cNvPr>
            <p:cNvSpPr/>
            <p:nvPr/>
          </p:nvSpPr>
          <p:spPr>
            <a:xfrm>
              <a:off x="5680184" y="350295"/>
              <a:ext cx="2271221" cy="2271221"/>
            </a:xfrm>
            <a:prstGeom prst="ellipse">
              <a:avLst/>
            </a:prstGeom>
            <a:solidFill>
              <a:schemeClr val="tx2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2">
                <a:hueOff val="-1812236"/>
                <a:satOff val="3962"/>
                <a:lumOff val="-1470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4">
              <a:extLst>
                <a:ext uri="{FF2B5EF4-FFF2-40B4-BE49-F238E27FC236}">
                  <a16:creationId xmlns:a16="http://schemas.microsoft.com/office/drawing/2014/main" id="{F77D41C4-0341-456B-BBF4-AF05647C6DAF}"/>
                </a:ext>
              </a:extLst>
            </p:cNvPr>
            <p:cNvSpPr txBox="1"/>
            <p:nvPr/>
          </p:nvSpPr>
          <p:spPr>
            <a:xfrm>
              <a:off x="6012797" y="682908"/>
              <a:ext cx="1605995" cy="160599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600" b="1" kern="1200" dirty="0"/>
                <a:t>Klima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8168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sz="4000" dirty="0"/>
              <a:t>T</a:t>
            </a:r>
            <a:r>
              <a:rPr lang="en-IE" sz="4000" dirty="0" err="1"/>
              <a:t>ak</a:t>
            </a:r>
            <a:r>
              <a:rPr lang="en-IE" sz="4000" dirty="0"/>
              <a:t> for </a:t>
            </a:r>
            <a:r>
              <a:rPr lang="en-IE" sz="4000" dirty="0" err="1"/>
              <a:t>opmærksomheden</a:t>
            </a:r>
            <a:r>
              <a:rPr lang="en-IE" sz="4000" dirty="0"/>
              <a:t>!</a:t>
            </a:r>
            <a:endParaRPr lang="en-GB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9575" y="4646435"/>
            <a:ext cx="8941016" cy="1853519"/>
          </a:xfrm>
        </p:spPr>
        <p:txBody>
          <a:bodyPr wrap="square" anchor="b" anchorCtr="0"/>
          <a:lstStyle/>
          <a:p>
            <a:r>
              <a:rPr lang="en-US" sz="1050" b="1" dirty="0"/>
              <a:t>© European Union 2022</a:t>
            </a:r>
          </a:p>
          <a:p>
            <a:r>
              <a:rPr lang="en-US" sz="1050" dirty="0"/>
              <a:t>Unless otherwise noted the reuse of this presentation is </a:t>
            </a:r>
            <a:r>
              <a:rPr lang="en-US" sz="1050" dirty="0" err="1"/>
              <a:t>authorised</a:t>
            </a:r>
            <a:r>
              <a:rPr lang="en-US" sz="1050" dirty="0"/>
              <a:t> under the </a:t>
            </a:r>
            <a:r>
              <a:rPr lang="en-US" sz="1050" dirty="0">
                <a:hlinkClick r:id="rId3"/>
              </a:rPr>
              <a:t>CC BY 4.0 </a:t>
            </a:r>
            <a:r>
              <a:rPr lang="en-US" sz="1050" dirty="0"/>
              <a:t>license. For any use or reproduction of elements that are not owned by the EU, permission may need to be sought directly from the respective right holders.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524" y="4858246"/>
            <a:ext cx="1023496" cy="35809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5679263-67C6-4A6D-A3D0-76BD897CF19F}"/>
              </a:ext>
            </a:extLst>
          </p:cNvPr>
          <p:cNvSpPr txBox="1"/>
          <p:nvPr/>
        </p:nvSpPr>
        <p:spPr>
          <a:xfrm>
            <a:off x="7309010" y="2712705"/>
            <a:ext cx="3924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jon.isaksen@ec.europa.eu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73619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C colour scheme">
      <a:dk1>
        <a:srgbClr val="4D4D4D"/>
      </a:dk1>
      <a:lt1>
        <a:srgbClr val="FFFFFF"/>
      </a:lt1>
      <a:dk2>
        <a:srgbClr val="034EA2"/>
      </a:dk2>
      <a:lt2>
        <a:srgbClr val="D3E8F9"/>
      </a:lt2>
      <a:accent1>
        <a:srgbClr val="1E858B"/>
      </a:accent1>
      <a:accent2>
        <a:srgbClr val="4BC5DE"/>
      </a:accent2>
      <a:accent3>
        <a:srgbClr val="1EC08A"/>
      </a:accent3>
      <a:accent4>
        <a:srgbClr val="ED8D2F"/>
      </a:accent4>
      <a:accent5>
        <a:srgbClr val="FFC000"/>
      </a:accent5>
      <a:accent6>
        <a:srgbClr val="E76C53"/>
      </a:accent6>
      <a:hlink>
        <a:srgbClr val="0563C1"/>
      </a:hlink>
      <a:folHlink>
        <a:srgbClr val="24337E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_Corporate_PPT_Template" id="{9E25CBC4-264C-4E5F-8DDF-C73C2B944108}" vid="{63966CC3-CC63-46CF-BE8C-07ABBDCD622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7958</TotalTime>
  <Words>284</Words>
  <Application>Microsoft Office PowerPoint</Application>
  <PresentationFormat>Widescreen</PresentationFormat>
  <Paragraphs>46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MiCA - hvorfor regulerer vi kryptoaktiver i EU?</vt:lpstr>
      <vt:lpstr>Hvorfor MiCA og hvorfor nu?</vt:lpstr>
      <vt:lpstr>EU strategi for digital finans</vt:lpstr>
      <vt:lpstr>Lovforslag</vt:lpstr>
      <vt:lpstr>Status og næste skridt? </vt:lpstr>
      <vt:lpstr>Tak for opmærksomheden!</vt:lpstr>
    </vt:vector>
  </TitlesOfParts>
  <Company>European Commission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Crypto-assets</dc:title>
  <dc:creator>LEVIN Mattias (FISMA)</dc:creator>
  <cp:lastModifiedBy>ISAKSEN Jon (FISMA)</cp:lastModifiedBy>
  <cp:revision>53</cp:revision>
  <dcterms:created xsi:type="dcterms:W3CDTF">2021-11-19T14:27:44Z</dcterms:created>
  <dcterms:modified xsi:type="dcterms:W3CDTF">2022-06-07T09:22:03Z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2022-02-23T13:02:46Z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5bd27993-e86c-490a-badf-35a857356763</vt:lpwstr>
  </property>
  <property fmtid="{D5CDD505-2E9C-101B-9397-08002B2CF9AE}" pid="8" name="MSIP_Label_6bd9ddd1-4d20-43f6-abfa-fc3c07406f94_ContentBits">
    <vt:lpwstr>0</vt:lpwstr>
  </property>
</Properties>
</file>