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4" r:id="rId5"/>
  </p:sldMasterIdLst>
  <p:notesMasterIdLst>
    <p:notesMasterId r:id="rId31"/>
  </p:notesMasterIdLst>
  <p:handoutMasterIdLst>
    <p:handoutMasterId r:id="rId32"/>
  </p:handoutMasterIdLst>
  <p:sldIdLst>
    <p:sldId id="263" r:id="rId6"/>
    <p:sldId id="366" r:id="rId7"/>
    <p:sldId id="364" r:id="rId8"/>
    <p:sldId id="362" r:id="rId9"/>
    <p:sldId id="363" r:id="rId10"/>
    <p:sldId id="361" r:id="rId11"/>
    <p:sldId id="358" r:id="rId12"/>
    <p:sldId id="369" r:id="rId13"/>
    <p:sldId id="370" r:id="rId14"/>
    <p:sldId id="372" r:id="rId15"/>
    <p:sldId id="373" r:id="rId16"/>
    <p:sldId id="374" r:id="rId17"/>
    <p:sldId id="375" r:id="rId18"/>
    <p:sldId id="376" r:id="rId19"/>
    <p:sldId id="377" r:id="rId20"/>
    <p:sldId id="378" r:id="rId21"/>
    <p:sldId id="379" r:id="rId22"/>
    <p:sldId id="380" r:id="rId23"/>
    <p:sldId id="381" r:id="rId24"/>
    <p:sldId id="359" r:id="rId25"/>
    <p:sldId id="383" r:id="rId26"/>
    <p:sldId id="382" r:id="rId27"/>
    <p:sldId id="360" r:id="rId28"/>
    <p:sldId id="367" r:id="rId29"/>
    <p:sldId id="352" r:id="rId30"/>
  </p:sldIdLst>
  <p:sldSz cx="9144000" cy="6858000" type="screen4x3"/>
  <p:notesSz cx="6805613" cy="99441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e Birthe Bundgaard (FT)" initials="ABU" lastIdx="1" clrIdx="0"/>
  <p:cmAuthor id="1" name="Anne Birthe Bundgaard (FT)" initials="ABB(" lastIdx="2" clrIdx="1">
    <p:extLst/>
  </p:cmAuthor>
  <p:cmAuthor id="2" name="Henning Andersen" initials="HA" lastIdx="3" clrIdx="2"/>
  <p:cmAuthor id="3" name="Martin Buch Smedegaard (FT)" initials="MBS(" lastIdx="2" clrIdx="3">
    <p:extLst>
      <p:ext uri="{19B8F6BF-5375-455C-9EA6-DF929625EA0E}">
        <p15:presenceInfo xmlns:p15="http://schemas.microsoft.com/office/powerpoint/2012/main" userId="S-1-5-21-714736859-219559618-945835055-87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FF9933"/>
    <a:srgbClr val="F0E1CD"/>
    <a:srgbClr val="F0EDE4"/>
    <a:srgbClr val="6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4660"/>
  </p:normalViewPr>
  <p:slideViewPr>
    <p:cSldViewPr>
      <p:cViewPr varScale="1">
        <p:scale>
          <a:sx n="110" d="100"/>
          <a:sy n="110" d="100"/>
        </p:scale>
        <p:origin x="160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330200-18CE-4B95-A706-421EB7E7D77F}"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da-DK"/>
        </a:p>
      </dgm:t>
    </dgm:pt>
    <dgm:pt modelId="{5FC0B6A2-DD80-496B-86C5-5A757546F0D6}">
      <dgm:prSet phldrT="[Tekst]"/>
      <dgm:spPr/>
      <dgm:t>
        <a:bodyPr/>
        <a:lstStyle/>
        <a:p>
          <a:r>
            <a:rPr lang="da-DK" dirty="0" err="1" smtClean="0"/>
            <a:t>MiFID</a:t>
          </a:r>
          <a:r>
            <a:rPr lang="da-DK" dirty="0" smtClean="0"/>
            <a:t> -&gt; </a:t>
          </a:r>
          <a:r>
            <a:rPr lang="da-DK" dirty="0" err="1" smtClean="0"/>
            <a:t>MiFID</a:t>
          </a:r>
          <a:r>
            <a:rPr lang="da-DK" dirty="0" smtClean="0"/>
            <a:t> II/</a:t>
          </a:r>
          <a:r>
            <a:rPr lang="da-DK" dirty="0" err="1" smtClean="0"/>
            <a:t>MiFIR</a:t>
          </a:r>
          <a:endParaRPr lang="da-DK" dirty="0"/>
        </a:p>
      </dgm:t>
    </dgm:pt>
    <dgm:pt modelId="{57F830FA-FDA6-4BD3-87B0-3B39268417B0}" type="parTrans" cxnId="{A0701385-18AB-41C1-8CFD-C176DA6B901E}">
      <dgm:prSet/>
      <dgm:spPr/>
      <dgm:t>
        <a:bodyPr/>
        <a:lstStyle/>
        <a:p>
          <a:endParaRPr lang="da-DK"/>
        </a:p>
      </dgm:t>
    </dgm:pt>
    <dgm:pt modelId="{F3B6A037-DF36-4BA0-A986-69CD9F7B737B}" type="sibTrans" cxnId="{A0701385-18AB-41C1-8CFD-C176DA6B901E}">
      <dgm:prSet/>
      <dgm:spPr/>
      <dgm:t>
        <a:bodyPr/>
        <a:lstStyle/>
        <a:p>
          <a:endParaRPr lang="da-DK"/>
        </a:p>
      </dgm:t>
    </dgm:pt>
    <dgm:pt modelId="{9B91D135-9675-48F5-9738-16FD3A17F193}">
      <dgm:prSet phldrT="[Tekst]"/>
      <dgm:spPr/>
      <dgm:t>
        <a:bodyPr/>
        <a:lstStyle/>
        <a:p>
          <a:r>
            <a:rPr lang="da-DK" dirty="0" err="1" smtClean="0"/>
            <a:t>Regulatory</a:t>
          </a:r>
          <a:r>
            <a:rPr lang="da-DK" dirty="0" smtClean="0"/>
            <a:t> Technical Standard (RTS 22)</a:t>
          </a:r>
          <a:endParaRPr lang="da-DK" dirty="0"/>
        </a:p>
      </dgm:t>
    </dgm:pt>
    <dgm:pt modelId="{46D29F85-F78F-486F-B7E8-09556B7486F5}" type="parTrans" cxnId="{57403F77-FF4D-4B33-B570-42442C1B00AA}">
      <dgm:prSet/>
      <dgm:spPr/>
      <dgm:t>
        <a:bodyPr/>
        <a:lstStyle/>
        <a:p>
          <a:endParaRPr lang="da-DK"/>
        </a:p>
      </dgm:t>
    </dgm:pt>
    <dgm:pt modelId="{873C783F-3B5C-442F-B1C2-389F2848B21A}" type="sibTrans" cxnId="{57403F77-FF4D-4B33-B570-42442C1B00AA}">
      <dgm:prSet/>
      <dgm:spPr/>
      <dgm:t>
        <a:bodyPr/>
        <a:lstStyle/>
        <a:p>
          <a:endParaRPr lang="da-DK"/>
        </a:p>
      </dgm:t>
    </dgm:pt>
    <dgm:pt modelId="{57E43627-4DF5-47A9-860C-D4A1B4E5AE6D}">
      <dgm:prSet phldrT="[Tekst]"/>
      <dgm:spPr/>
      <dgm:t>
        <a:bodyPr/>
        <a:lstStyle/>
        <a:p>
          <a:r>
            <a:rPr lang="da-DK" dirty="0" smtClean="0"/>
            <a:t>Guidelines on Transaction Reporting</a:t>
          </a:r>
          <a:endParaRPr lang="da-DK" dirty="0"/>
        </a:p>
      </dgm:t>
    </dgm:pt>
    <dgm:pt modelId="{C9E7D8E0-8A08-4274-8735-AECC91A635EF}" type="parTrans" cxnId="{17779D02-95F3-43E1-A920-724BA90C3F57}">
      <dgm:prSet/>
      <dgm:spPr/>
      <dgm:t>
        <a:bodyPr/>
        <a:lstStyle/>
        <a:p>
          <a:endParaRPr lang="da-DK"/>
        </a:p>
      </dgm:t>
    </dgm:pt>
    <dgm:pt modelId="{6909DB01-62EC-45F8-AB31-26F7419CED27}" type="sibTrans" cxnId="{17779D02-95F3-43E1-A920-724BA90C3F57}">
      <dgm:prSet/>
      <dgm:spPr/>
      <dgm:t>
        <a:bodyPr/>
        <a:lstStyle/>
        <a:p>
          <a:endParaRPr lang="da-DK"/>
        </a:p>
      </dgm:t>
    </dgm:pt>
    <dgm:pt modelId="{51CFF475-85D5-49A0-9E1F-ABAE238CD76F}">
      <dgm:prSet phldrT="[Tekst]"/>
      <dgm:spPr/>
      <dgm:t>
        <a:bodyPr/>
        <a:lstStyle/>
        <a:p>
          <a:r>
            <a:rPr lang="da-DK" dirty="0" err="1" smtClean="0"/>
            <a:t>MiFIR</a:t>
          </a:r>
          <a:r>
            <a:rPr lang="da-DK" dirty="0" smtClean="0"/>
            <a:t> Transaction Reporting </a:t>
          </a:r>
          <a:r>
            <a:rPr lang="da-DK" dirty="0" err="1" smtClean="0"/>
            <a:t>Instructions</a:t>
          </a:r>
          <a:endParaRPr lang="da-DK" dirty="0"/>
        </a:p>
      </dgm:t>
    </dgm:pt>
    <dgm:pt modelId="{96F55CAF-4FAF-43F6-A7AE-16587F04C4C3}" type="parTrans" cxnId="{34EB1DF1-2153-4ACA-A26A-96FB3902BD51}">
      <dgm:prSet/>
      <dgm:spPr/>
      <dgm:t>
        <a:bodyPr/>
        <a:lstStyle/>
        <a:p>
          <a:endParaRPr lang="da-DK"/>
        </a:p>
      </dgm:t>
    </dgm:pt>
    <dgm:pt modelId="{DE44F860-61E4-4F16-B628-5D035ECAF80A}" type="sibTrans" cxnId="{34EB1DF1-2153-4ACA-A26A-96FB3902BD51}">
      <dgm:prSet/>
      <dgm:spPr/>
      <dgm:t>
        <a:bodyPr/>
        <a:lstStyle/>
        <a:p>
          <a:endParaRPr lang="da-DK"/>
        </a:p>
      </dgm:t>
    </dgm:pt>
    <dgm:pt modelId="{9D9F0170-A2A7-42E9-8412-8EDB1A4D9BDE}">
      <dgm:prSet phldrT="[Tekst]" custT="1"/>
      <dgm:spPr>
        <a:solidFill>
          <a:schemeClr val="accent1">
            <a:lumMod val="75000"/>
          </a:schemeClr>
        </a:solidFill>
      </dgm:spPr>
      <dgm:t>
        <a:bodyPr/>
        <a:lstStyle/>
        <a:p>
          <a:r>
            <a:rPr lang="da-DK" sz="2300" strike="noStrike" dirty="0" smtClean="0"/>
            <a:t>ISO 20022</a:t>
          </a:r>
          <a:endParaRPr lang="da-DK" sz="2300" strike="noStrike" dirty="0"/>
        </a:p>
      </dgm:t>
    </dgm:pt>
    <dgm:pt modelId="{7BDE58F8-FCC3-4F0E-857A-5D85FCECA777}" type="sibTrans" cxnId="{9ED4C5AB-02F7-47A2-BCDB-81FA4C9937C4}">
      <dgm:prSet/>
      <dgm:spPr/>
      <dgm:t>
        <a:bodyPr/>
        <a:lstStyle/>
        <a:p>
          <a:endParaRPr lang="da-DK"/>
        </a:p>
      </dgm:t>
    </dgm:pt>
    <dgm:pt modelId="{4A638CC4-9BCB-4E41-83A0-8B69DFCBAFF1}" type="parTrans" cxnId="{9ED4C5AB-02F7-47A2-BCDB-81FA4C9937C4}">
      <dgm:prSet/>
      <dgm:spPr/>
      <dgm:t>
        <a:bodyPr/>
        <a:lstStyle/>
        <a:p>
          <a:endParaRPr lang="da-DK"/>
        </a:p>
      </dgm:t>
    </dgm:pt>
    <dgm:pt modelId="{8069C8F1-75A0-48FC-95AC-55E9C1FCAF3E}">
      <dgm:prSet custT="1"/>
      <dgm:spPr>
        <a:solidFill>
          <a:schemeClr val="accent1">
            <a:lumMod val="75000"/>
          </a:schemeClr>
        </a:solidFill>
      </dgm:spPr>
      <dgm:t>
        <a:bodyPr/>
        <a:lstStyle/>
        <a:p>
          <a:r>
            <a:rPr lang="da-DK" sz="2300" strike="noStrike" dirty="0" smtClean="0"/>
            <a:t>Reference data (FIRDS)</a:t>
          </a:r>
          <a:endParaRPr lang="da-DK" sz="2300" strike="noStrike" dirty="0"/>
        </a:p>
      </dgm:t>
    </dgm:pt>
    <dgm:pt modelId="{AF41361B-6E89-4C4E-B625-ED565F766720}" type="parTrans" cxnId="{DF6389EF-1AC0-4698-B598-ABBEAB7C56B2}">
      <dgm:prSet/>
      <dgm:spPr/>
      <dgm:t>
        <a:bodyPr/>
        <a:lstStyle/>
        <a:p>
          <a:endParaRPr lang="da-DK"/>
        </a:p>
      </dgm:t>
    </dgm:pt>
    <dgm:pt modelId="{09B70391-4EF9-4DE3-B8EB-12B0BBA324CF}" type="sibTrans" cxnId="{DF6389EF-1AC0-4698-B598-ABBEAB7C56B2}">
      <dgm:prSet/>
      <dgm:spPr/>
      <dgm:t>
        <a:bodyPr/>
        <a:lstStyle/>
        <a:p>
          <a:endParaRPr lang="da-DK"/>
        </a:p>
      </dgm:t>
    </dgm:pt>
    <dgm:pt modelId="{B552C70E-3090-4003-8F07-97EF7E97995B}" type="pres">
      <dgm:prSet presAssocID="{67330200-18CE-4B95-A706-421EB7E7D77F}" presName="Name0" presStyleCnt="0">
        <dgm:presLayoutVars>
          <dgm:chPref val="1"/>
          <dgm:dir/>
          <dgm:animOne val="branch"/>
          <dgm:animLvl val="lvl"/>
          <dgm:resizeHandles/>
        </dgm:presLayoutVars>
      </dgm:prSet>
      <dgm:spPr/>
      <dgm:t>
        <a:bodyPr/>
        <a:lstStyle/>
        <a:p>
          <a:endParaRPr lang="da-DK"/>
        </a:p>
      </dgm:t>
    </dgm:pt>
    <dgm:pt modelId="{6C29AFF2-6E1D-4566-A382-A2C09D7C8AE1}" type="pres">
      <dgm:prSet presAssocID="{5FC0B6A2-DD80-496B-86C5-5A757546F0D6}" presName="vertOne" presStyleCnt="0"/>
      <dgm:spPr/>
    </dgm:pt>
    <dgm:pt modelId="{D2E6384E-7CE2-4708-98B4-FD535C279E3C}" type="pres">
      <dgm:prSet presAssocID="{5FC0B6A2-DD80-496B-86C5-5A757546F0D6}" presName="txOne" presStyleLbl="node0" presStyleIdx="0" presStyleCnt="1" custLinFactY="-63394" custLinFactNeighborX="-8282" custLinFactNeighborY="-100000">
        <dgm:presLayoutVars>
          <dgm:chPref val="3"/>
        </dgm:presLayoutVars>
      </dgm:prSet>
      <dgm:spPr/>
      <dgm:t>
        <a:bodyPr/>
        <a:lstStyle/>
        <a:p>
          <a:endParaRPr lang="da-DK"/>
        </a:p>
      </dgm:t>
    </dgm:pt>
    <dgm:pt modelId="{E8D1A770-9B51-451B-8404-738FB651FBD9}" type="pres">
      <dgm:prSet presAssocID="{5FC0B6A2-DD80-496B-86C5-5A757546F0D6}" presName="parTransOne" presStyleCnt="0"/>
      <dgm:spPr/>
    </dgm:pt>
    <dgm:pt modelId="{C0453DDE-36DB-4414-80FA-27448E33AEA0}" type="pres">
      <dgm:prSet presAssocID="{5FC0B6A2-DD80-496B-86C5-5A757546F0D6}" presName="horzOne" presStyleCnt="0"/>
      <dgm:spPr/>
    </dgm:pt>
    <dgm:pt modelId="{278D77A6-61C6-4698-9777-E81F3AB581A0}" type="pres">
      <dgm:prSet presAssocID="{9B91D135-9675-48F5-9738-16FD3A17F193}" presName="vertTwo" presStyleCnt="0"/>
      <dgm:spPr/>
    </dgm:pt>
    <dgm:pt modelId="{10B1B35D-58B9-43FC-88CE-98FFCC9928D8}" type="pres">
      <dgm:prSet presAssocID="{9B91D135-9675-48F5-9738-16FD3A17F193}" presName="txTwo" presStyleLbl="node2" presStyleIdx="0" presStyleCnt="3">
        <dgm:presLayoutVars>
          <dgm:chPref val="3"/>
        </dgm:presLayoutVars>
      </dgm:prSet>
      <dgm:spPr/>
      <dgm:t>
        <a:bodyPr/>
        <a:lstStyle/>
        <a:p>
          <a:endParaRPr lang="da-DK"/>
        </a:p>
      </dgm:t>
    </dgm:pt>
    <dgm:pt modelId="{3A654EE3-9BCE-40CC-B6F7-36ED0042A53A}" type="pres">
      <dgm:prSet presAssocID="{9B91D135-9675-48F5-9738-16FD3A17F193}" presName="parTransTwo" presStyleCnt="0"/>
      <dgm:spPr/>
    </dgm:pt>
    <dgm:pt modelId="{266943F5-9DC0-4BC9-9A40-44EE505893CC}" type="pres">
      <dgm:prSet presAssocID="{9B91D135-9675-48F5-9738-16FD3A17F193}" presName="horzTwo" presStyleCnt="0"/>
      <dgm:spPr/>
    </dgm:pt>
    <dgm:pt modelId="{C1AF3D5A-00C3-44F3-A0EA-D973C0EB8E22}" type="pres">
      <dgm:prSet presAssocID="{57E43627-4DF5-47A9-860C-D4A1B4E5AE6D}" presName="vertThree" presStyleCnt="0"/>
      <dgm:spPr/>
    </dgm:pt>
    <dgm:pt modelId="{33EEBFAA-F215-43CE-80A1-F4C79EC190A8}" type="pres">
      <dgm:prSet presAssocID="{57E43627-4DF5-47A9-860C-D4A1B4E5AE6D}" presName="txThree" presStyleLbl="node3" presStyleIdx="0" presStyleCnt="2">
        <dgm:presLayoutVars>
          <dgm:chPref val="3"/>
        </dgm:presLayoutVars>
      </dgm:prSet>
      <dgm:spPr/>
      <dgm:t>
        <a:bodyPr/>
        <a:lstStyle/>
        <a:p>
          <a:endParaRPr lang="da-DK"/>
        </a:p>
      </dgm:t>
    </dgm:pt>
    <dgm:pt modelId="{2BB9B3B7-7DCC-4F98-B137-0B45F2D53AE3}" type="pres">
      <dgm:prSet presAssocID="{57E43627-4DF5-47A9-860C-D4A1B4E5AE6D}" presName="horzThree" presStyleCnt="0"/>
      <dgm:spPr/>
    </dgm:pt>
    <dgm:pt modelId="{D7EFAB84-330A-43B3-BE93-31C695216555}" type="pres">
      <dgm:prSet presAssocID="{6909DB01-62EC-45F8-AB31-26F7419CED27}" presName="sibSpaceThree" presStyleCnt="0"/>
      <dgm:spPr/>
    </dgm:pt>
    <dgm:pt modelId="{6B3A2C07-8A37-4665-BB0F-553DC0AED82E}" type="pres">
      <dgm:prSet presAssocID="{51CFF475-85D5-49A0-9E1F-ABAE238CD76F}" presName="vertThree" presStyleCnt="0"/>
      <dgm:spPr/>
    </dgm:pt>
    <dgm:pt modelId="{1E0674A7-06DA-4C6B-A1C0-A8A4D31D6D26}" type="pres">
      <dgm:prSet presAssocID="{51CFF475-85D5-49A0-9E1F-ABAE238CD76F}" presName="txThree" presStyleLbl="node3" presStyleIdx="1" presStyleCnt="2">
        <dgm:presLayoutVars>
          <dgm:chPref val="3"/>
        </dgm:presLayoutVars>
      </dgm:prSet>
      <dgm:spPr/>
      <dgm:t>
        <a:bodyPr/>
        <a:lstStyle/>
        <a:p>
          <a:endParaRPr lang="da-DK"/>
        </a:p>
      </dgm:t>
    </dgm:pt>
    <dgm:pt modelId="{A70C090C-3065-46B8-805B-718F55ADC9D2}" type="pres">
      <dgm:prSet presAssocID="{51CFF475-85D5-49A0-9E1F-ABAE238CD76F}" presName="horzThree" presStyleCnt="0"/>
      <dgm:spPr/>
    </dgm:pt>
    <dgm:pt modelId="{3796817D-88E9-4619-9780-F0B68D27250D}" type="pres">
      <dgm:prSet presAssocID="{873C783F-3B5C-442F-B1C2-389F2848B21A}" presName="sibSpaceTwo" presStyleCnt="0"/>
      <dgm:spPr/>
    </dgm:pt>
    <dgm:pt modelId="{7571C408-7654-4363-82B5-E403D6CC0C45}" type="pres">
      <dgm:prSet presAssocID="{9D9F0170-A2A7-42E9-8412-8EDB1A4D9BDE}" presName="vertTwo" presStyleCnt="0"/>
      <dgm:spPr/>
    </dgm:pt>
    <dgm:pt modelId="{9B17D814-1068-421E-8D80-5E9012B689FE}" type="pres">
      <dgm:prSet presAssocID="{9D9F0170-A2A7-42E9-8412-8EDB1A4D9BDE}" presName="txTwo" presStyleLbl="node2" presStyleIdx="1" presStyleCnt="3" custLinFactY="11670" custLinFactNeighborX="-5806" custLinFactNeighborY="100000">
        <dgm:presLayoutVars>
          <dgm:chPref val="3"/>
        </dgm:presLayoutVars>
      </dgm:prSet>
      <dgm:spPr/>
      <dgm:t>
        <a:bodyPr/>
        <a:lstStyle/>
        <a:p>
          <a:endParaRPr lang="da-DK"/>
        </a:p>
      </dgm:t>
    </dgm:pt>
    <dgm:pt modelId="{7B0A4954-D665-49F2-89D5-8C7378B12665}" type="pres">
      <dgm:prSet presAssocID="{9D9F0170-A2A7-42E9-8412-8EDB1A4D9BDE}" presName="horzTwo" presStyleCnt="0"/>
      <dgm:spPr/>
    </dgm:pt>
    <dgm:pt modelId="{096981F6-C51A-4AF2-9692-80EF234E1EF0}" type="pres">
      <dgm:prSet presAssocID="{7BDE58F8-FCC3-4F0E-857A-5D85FCECA777}" presName="sibSpaceTwo" presStyleCnt="0"/>
      <dgm:spPr/>
    </dgm:pt>
    <dgm:pt modelId="{39DD8132-647F-4F98-BE4E-337DCE18B3A4}" type="pres">
      <dgm:prSet presAssocID="{8069C8F1-75A0-48FC-95AC-55E9C1FCAF3E}" presName="vertTwo" presStyleCnt="0"/>
      <dgm:spPr/>
    </dgm:pt>
    <dgm:pt modelId="{E5FABA60-46A1-4731-8E2E-8C3CADD8627B}" type="pres">
      <dgm:prSet presAssocID="{8069C8F1-75A0-48FC-95AC-55E9C1FCAF3E}" presName="txTwo" presStyleLbl="node2" presStyleIdx="2" presStyleCnt="3" custLinFactY="6752" custLinFactNeighborX="-7604" custLinFactNeighborY="100000">
        <dgm:presLayoutVars>
          <dgm:chPref val="3"/>
        </dgm:presLayoutVars>
      </dgm:prSet>
      <dgm:spPr/>
      <dgm:t>
        <a:bodyPr/>
        <a:lstStyle/>
        <a:p>
          <a:endParaRPr lang="da-DK"/>
        </a:p>
      </dgm:t>
    </dgm:pt>
    <dgm:pt modelId="{F6990D22-DD45-4D8D-A60E-0C4C156497F9}" type="pres">
      <dgm:prSet presAssocID="{8069C8F1-75A0-48FC-95AC-55E9C1FCAF3E}" presName="horzTwo" presStyleCnt="0"/>
      <dgm:spPr/>
    </dgm:pt>
  </dgm:ptLst>
  <dgm:cxnLst>
    <dgm:cxn modelId="{9ED4C5AB-02F7-47A2-BCDB-81FA4C9937C4}" srcId="{5FC0B6A2-DD80-496B-86C5-5A757546F0D6}" destId="{9D9F0170-A2A7-42E9-8412-8EDB1A4D9BDE}" srcOrd="1" destOrd="0" parTransId="{4A638CC4-9BCB-4E41-83A0-8B69DFCBAFF1}" sibTransId="{7BDE58F8-FCC3-4F0E-857A-5D85FCECA777}"/>
    <dgm:cxn modelId="{34EB1DF1-2153-4ACA-A26A-96FB3902BD51}" srcId="{9B91D135-9675-48F5-9738-16FD3A17F193}" destId="{51CFF475-85D5-49A0-9E1F-ABAE238CD76F}" srcOrd="1" destOrd="0" parTransId="{96F55CAF-4FAF-43F6-A7AE-16587F04C4C3}" sibTransId="{DE44F860-61E4-4F16-B628-5D035ECAF80A}"/>
    <dgm:cxn modelId="{365DA33F-5B35-4846-8EBE-B0094A78DB4E}" type="presOf" srcId="{57E43627-4DF5-47A9-860C-D4A1B4E5AE6D}" destId="{33EEBFAA-F215-43CE-80A1-F4C79EC190A8}" srcOrd="0" destOrd="0" presId="urn:microsoft.com/office/officeart/2005/8/layout/hierarchy4"/>
    <dgm:cxn modelId="{268E8CFD-559E-4F6B-868F-B16493A61945}" type="presOf" srcId="{5FC0B6A2-DD80-496B-86C5-5A757546F0D6}" destId="{D2E6384E-7CE2-4708-98B4-FD535C279E3C}" srcOrd="0" destOrd="0" presId="urn:microsoft.com/office/officeart/2005/8/layout/hierarchy4"/>
    <dgm:cxn modelId="{17779D02-95F3-43E1-A920-724BA90C3F57}" srcId="{9B91D135-9675-48F5-9738-16FD3A17F193}" destId="{57E43627-4DF5-47A9-860C-D4A1B4E5AE6D}" srcOrd="0" destOrd="0" parTransId="{C9E7D8E0-8A08-4274-8735-AECC91A635EF}" sibTransId="{6909DB01-62EC-45F8-AB31-26F7419CED27}"/>
    <dgm:cxn modelId="{F10CA580-FA1D-438A-9962-D6E9F77DAD8B}" type="presOf" srcId="{67330200-18CE-4B95-A706-421EB7E7D77F}" destId="{B552C70E-3090-4003-8F07-97EF7E97995B}" srcOrd="0" destOrd="0" presId="urn:microsoft.com/office/officeart/2005/8/layout/hierarchy4"/>
    <dgm:cxn modelId="{57403F77-FF4D-4B33-B570-42442C1B00AA}" srcId="{5FC0B6A2-DD80-496B-86C5-5A757546F0D6}" destId="{9B91D135-9675-48F5-9738-16FD3A17F193}" srcOrd="0" destOrd="0" parTransId="{46D29F85-F78F-486F-B7E8-09556B7486F5}" sibTransId="{873C783F-3B5C-442F-B1C2-389F2848B21A}"/>
    <dgm:cxn modelId="{F9B804D8-0B8C-4767-856C-3AFF4BBA3A19}" type="presOf" srcId="{9B91D135-9675-48F5-9738-16FD3A17F193}" destId="{10B1B35D-58B9-43FC-88CE-98FFCC9928D8}" srcOrd="0" destOrd="0" presId="urn:microsoft.com/office/officeart/2005/8/layout/hierarchy4"/>
    <dgm:cxn modelId="{EBC6F036-FD81-4901-98E0-776BF8BEFE78}" type="presOf" srcId="{51CFF475-85D5-49A0-9E1F-ABAE238CD76F}" destId="{1E0674A7-06DA-4C6B-A1C0-A8A4D31D6D26}" srcOrd="0" destOrd="0" presId="urn:microsoft.com/office/officeart/2005/8/layout/hierarchy4"/>
    <dgm:cxn modelId="{A0701385-18AB-41C1-8CFD-C176DA6B901E}" srcId="{67330200-18CE-4B95-A706-421EB7E7D77F}" destId="{5FC0B6A2-DD80-496B-86C5-5A757546F0D6}" srcOrd="0" destOrd="0" parTransId="{57F830FA-FDA6-4BD3-87B0-3B39268417B0}" sibTransId="{F3B6A037-DF36-4BA0-A986-69CD9F7B737B}"/>
    <dgm:cxn modelId="{7C854D33-3EFC-449A-93AF-17A87DBF7835}" type="presOf" srcId="{9D9F0170-A2A7-42E9-8412-8EDB1A4D9BDE}" destId="{9B17D814-1068-421E-8D80-5E9012B689FE}" srcOrd="0" destOrd="0" presId="urn:microsoft.com/office/officeart/2005/8/layout/hierarchy4"/>
    <dgm:cxn modelId="{DF6389EF-1AC0-4698-B598-ABBEAB7C56B2}" srcId="{5FC0B6A2-DD80-496B-86C5-5A757546F0D6}" destId="{8069C8F1-75A0-48FC-95AC-55E9C1FCAF3E}" srcOrd="2" destOrd="0" parTransId="{AF41361B-6E89-4C4E-B625-ED565F766720}" sibTransId="{09B70391-4EF9-4DE3-B8EB-12B0BBA324CF}"/>
    <dgm:cxn modelId="{25A71B98-E67C-4353-B19F-385CD86C267B}" type="presOf" srcId="{8069C8F1-75A0-48FC-95AC-55E9C1FCAF3E}" destId="{E5FABA60-46A1-4731-8E2E-8C3CADD8627B}" srcOrd="0" destOrd="0" presId="urn:microsoft.com/office/officeart/2005/8/layout/hierarchy4"/>
    <dgm:cxn modelId="{61925CFF-3191-4637-852E-7FAAEA610F57}" type="presParOf" srcId="{B552C70E-3090-4003-8F07-97EF7E97995B}" destId="{6C29AFF2-6E1D-4566-A382-A2C09D7C8AE1}" srcOrd="0" destOrd="0" presId="urn:microsoft.com/office/officeart/2005/8/layout/hierarchy4"/>
    <dgm:cxn modelId="{BA69D9C4-2C8F-40B2-8F86-C57A4C64CCF8}" type="presParOf" srcId="{6C29AFF2-6E1D-4566-A382-A2C09D7C8AE1}" destId="{D2E6384E-7CE2-4708-98B4-FD535C279E3C}" srcOrd="0" destOrd="0" presId="urn:microsoft.com/office/officeart/2005/8/layout/hierarchy4"/>
    <dgm:cxn modelId="{88AA87FF-4546-4850-B724-476CB19CFF00}" type="presParOf" srcId="{6C29AFF2-6E1D-4566-A382-A2C09D7C8AE1}" destId="{E8D1A770-9B51-451B-8404-738FB651FBD9}" srcOrd="1" destOrd="0" presId="urn:microsoft.com/office/officeart/2005/8/layout/hierarchy4"/>
    <dgm:cxn modelId="{19BE8034-44E6-4116-B351-DDEBD067AF39}" type="presParOf" srcId="{6C29AFF2-6E1D-4566-A382-A2C09D7C8AE1}" destId="{C0453DDE-36DB-4414-80FA-27448E33AEA0}" srcOrd="2" destOrd="0" presId="urn:microsoft.com/office/officeart/2005/8/layout/hierarchy4"/>
    <dgm:cxn modelId="{E18E6105-8939-4F86-997E-3871648460E7}" type="presParOf" srcId="{C0453DDE-36DB-4414-80FA-27448E33AEA0}" destId="{278D77A6-61C6-4698-9777-E81F3AB581A0}" srcOrd="0" destOrd="0" presId="urn:microsoft.com/office/officeart/2005/8/layout/hierarchy4"/>
    <dgm:cxn modelId="{B549C211-1703-47C0-BE9B-2AAC3FBEEEAD}" type="presParOf" srcId="{278D77A6-61C6-4698-9777-E81F3AB581A0}" destId="{10B1B35D-58B9-43FC-88CE-98FFCC9928D8}" srcOrd="0" destOrd="0" presId="urn:microsoft.com/office/officeart/2005/8/layout/hierarchy4"/>
    <dgm:cxn modelId="{49DC2274-38BD-4722-99FC-CC629591F2D4}" type="presParOf" srcId="{278D77A6-61C6-4698-9777-E81F3AB581A0}" destId="{3A654EE3-9BCE-40CC-B6F7-36ED0042A53A}" srcOrd="1" destOrd="0" presId="urn:microsoft.com/office/officeart/2005/8/layout/hierarchy4"/>
    <dgm:cxn modelId="{4D4DFDCA-F351-4111-BC7D-1AC7441FF0B2}" type="presParOf" srcId="{278D77A6-61C6-4698-9777-E81F3AB581A0}" destId="{266943F5-9DC0-4BC9-9A40-44EE505893CC}" srcOrd="2" destOrd="0" presId="urn:microsoft.com/office/officeart/2005/8/layout/hierarchy4"/>
    <dgm:cxn modelId="{ECE7080D-C427-42B4-9303-E63B9ED5D90F}" type="presParOf" srcId="{266943F5-9DC0-4BC9-9A40-44EE505893CC}" destId="{C1AF3D5A-00C3-44F3-A0EA-D973C0EB8E22}" srcOrd="0" destOrd="0" presId="urn:microsoft.com/office/officeart/2005/8/layout/hierarchy4"/>
    <dgm:cxn modelId="{60E49579-DDB0-4EB4-9429-4F2791028A90}" type="presParOf" srcId="{C1AF3D5A-00C3-44F3-A0EA-D973C0EB8E22}" destId="{33EEBFAA-F215-43CE-80A1-F4C79EC190A8}" srcOrd="0" destOrd="0" presId="urn:microsoft.com/office/officeart/2005/8/layout/hierarchy4"/>
    <dgm:cxn modelId="{20B19B17-DBF4-4174-AC8A-B5CE68214D93}" type="presParOf" srcId="{C1AF3D5A-00C3-44F3-A0EA-D973C0EB8E22}" destId="{2BB9B3B7-7DCC-4F98-B137-0B45F2D53AE3}" srcOrd="1" destOrd="0" presId="urn:microsoft.com/office/officeart/2005/8/layout/hierarchy4"/>
    <dgm:cxn modelId="{B3BA9741-FCA3-4123-93D4-9E78C78349D4}" type="presParOf" srcId="{266943F5-9DC0-4BC9-9A40-44EE505893CC}" destId="{D7EFAB84-330A-43B3-BE93-31C695216555}" srcOrd="1" destOrd="0" presId="urn:microsoft.com/office/officeart/2005/8/layout/hierarchy4"/>
    <dgm:cxn modelId="{26F700D9-C01A-4D79-BBC2-1E34CCCEEA75}" type="presParOf" srcId="{266943F5-9DC0-4BC9-9A40-44EE505893CC}" destId="{6B3A2C07-8A37-4665-BB0F-553DC0AED82E}" srcOrd="2" destOrd="0" presId="urn:microsoft.com/office/officeart/2005/8/layout/hierarchy4"/>
    <dgm:cxn modelId="{D14E7B89-A3DD-4DE0-82A4-3D1194D2617E}" type="presParOf" srcId="{6B3A2C07-8A37-4665-BB0F-553DC0AED82E}" destId="{1E0674A7-06DA-4C6B-A1C0-A8A4D31D6D26}" srcOrd="0" destOrd="0" presId="urn:microsoft.com/office/officeart/2005/8/layout/hierarchy4"/>
    <dgm:cxn modelId="{9C99ED67-B69B-4832-A14B-D97A9C1139A4}" type="presParOf" srcId="{6B3A2C07-8A37-4665-BB0F-553DC0AED82E}" destId="{A70C090C-3065-46B8-805B-718F55ADC9D2}" srcOrd="1" destOrd="0" presId="urn:microsoft.com/office/officeart/2005/8/layout/hierarchy4"/>
    <dgm:cxn modelId="{3E8CEB17-70A3-47F4-B407-A6EB29BDD6D9}" type="presParOf" srcId="{C0453DDE-36DB-4414-80FA-27448E33AEA0}" destId="{3796817D-88E9-4619-9780-F0B68D27250D}" srcOrd="1" destOrd="0" presId="urn:microsoft.com/office/officeart/2005/8/layout/hierarchy4"/>
    <dgm:cxn modelId="{DE2E3D66-6950-46CB-BEAA-9BDC939F1575}" type="presParOf" srcId="{C0453DDE-36DB-4414-80FA-27448E33AEA0}" destId="{7571C408-7654-4363-82B5-E403D6CC0C45}" srcOrd="2" destOrd="0" presId="urn:microsoft.com/office/officeart/2005/8/layout/hierarchy4"/>
    <dgm:cxn modelId="{89B7787B-70D7-43FC-ACE7-E12626063508}" type="presParOf" srcId="{7571C408-7654-4363-82B5-E403D6CC0C45}" destId="{9B17D814-1068-421E-8D80-5E9012B689FE}" srcOrd="0" destOrd="0" presId="urn:microsoft.com/office/officeart/2005/8/layout/hierarchy4"/>
    <dgm:cxn modelId="{B9FC1A4E-E90B-4C19-8417-8B7F68F02185}" type="presParOf" srcId="{7571C408-7654-4363-82B5-E403D6CC0C45}" destId="{7B0A4954-D665-49F2-89D5-8C7378B12665}" srcOrd="1" destOrd="0" presId="urn:microsoft.com/office/officeart/2005/8/layout/hierarchy4"/>
    <dgm:cxn modelId="{11658EC2-2A7C-46E0-90AA-C61B0B420216}" type="presParOf" srcId="{C0453DDE-36DB-4414-80FA-27448E33AEA0}" destId="{096981F6-C51A-4AF2-9692-80EF234E1EF0}" srcOrd="3" destOrd="0" presId="urn:microsoft.com/office/officeart/2005/8/layout/hierarchy4"/>
    <dgm:cxn modelId="{C3B15E1C-AD65-440E-A55C-60C2C67B363E}" type="presParOf" srcId="{C0453DDE-36DB-4414-80FA-27448E33AEA0}" destId="{39DD8132-647F-4F98-BE4E-337DCE18B3A4}" srcOrd="4" destOrd="0" presId="urn:microsoft.com/office/officeart/2005/8/layout/hierarchy4"/>
    <dgm:cxn modelId="{2824AB0D-4921-470C-84C2-C1B0F0668DC2}" type="presParOf" srcId="{39DD8132-647F-4F98-BE4E-337DCE18B3A4}" destId="{E5FABA60-46A1-4731-8E2E-8C3CADD8627B}" srcOrd="0" destOrd="0" presId="urn:microsoft.com/office/officeart/2005/8/layout/hierarchy4"/>
    <dgm:cxn modelId="{2311138E-F3EC-4B58-B7F8-EBA5E54DC9A5}" type="presParOf" srcId="{39DD8132-647F-4F98-BE4E-337DCE18B3A4}" destId="{F6990D22-DD45-4D8D-A60E-0C4C156497F9}"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C587FB-159F-4AD1-9FBF-956C43E747A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da-DK"/>
        </a:p>
      </dgm:t>
    </dgm:pt>
    <dgm:pt modelId="{511B195B-45A2-484A-AEF1-6CFAA8A25F99}">
      <dgm:prSet phldrT="[Tekst]"/>
      <dgm:spPr/>
      <dgm:t>
        <a:bodyPr/>
        <a:lstStyle/>
        <a:p>
          <a:r>
            <a:rPr lang="da-DK" dirty="0" smtClean="0"/>
            <a:t>Release 1</a:t>
          </a:r>
          <a:endParaRPr lang="da-DK" dirty="0"/>
        </a:p>
      </dgm:t>
    </dgm:pt>
    <dgm:pt modelId="{C168052B-74CC-4C2D-9DF1-E5055179C90D}" type="parTrans" cxnId="{1256DAF5-5CFF-41B2-9BE1-44AA3633E869}">
      <dgm:prSet/>
      <dgm:spPr/>
      <dgm:t>
        <a:bodyPr/>
        <a:lstStyle/>
        <a:p>
          <a:endParaRPr lang="da-DK"/>
        </a:p>
      </dgm:t>
    </dgm:pt>
    <dgm:pt modelId="{3F71D050-F0AB-41F5-A180-965028430380}" type="sibTrans" cxnId="{1256DAF5-5CFF-41B2-9BE1-44AA3633E869}">
      <dgm:prSet/>
      <dgm:spPr/>
      <dgm:t>
        <a:bodyPr/>
        <a:lstStyle/>
        <a:p>
          <a:endParaRPr lang="da-DK"/>
        </a:p>
      </dgm:t>
    </dgm:pt>
    <dgm:pt modelId="{FBA8A528-7996-473D-A0CA-18DB23678FAF}">
      <dgm:prSet phldrT="[Tekst]" custT="1"/>
      <dgm:spPr/>
      <dgm:t>
        <a:bodyPr/>
        <a:lstStyle/>
        <a:p>
          <a:r>
            <a:rPr lang="en-GB" sz="1200" dirty="0" smtClean="0"/>
            <a:t>The TRS II is ready for external testing by submitting entities. They are able to send and receive data. This includes validation based on reference data created by the project</a:t>
          </a:r>
          <a:endParaRPr lang="da-DK" sz="1200" dirty="0"/>
        </a:p>
      </dgm:t>
    </dgm:pt>
    <dgm:pt modelId="{EC3779E9-41F5-4991-98E4-A69BD67EF1B1}" type="parTrans" cxnId="{FE804BCB-3835-4D9F-8DA2-E515A152A4B0}">
      <dgm:prSet/>
      <dgm:spPr/>
      <dgm:t>
        <a:bodyPr/>
        <a:lstStyle/>
        <a:p>
          <a:endParaRPr lang="da-DK"/>
        </a:p>
      </dgm:t>
    </dgm:pt>
    <dgm:pt modelId="{A10EEE7C-C7A1-4543-81F3-29D08401D85E}" type="sibTrans" cxnId="{FE804BCB-3835-4D9F-8DA2-E515A152A4B0}">
      <dgm:prSet/>
      <dgm:spPr/>
      <dgm:t>
        <a:bodyPr/>
        <a:lstStyle/>
        <a:p>
          <a:endParaRPr lang="da-DK"/>
        </a:p>
      </dgm:t>
    </dgm:pt>
    <dgm:pt modelId="{865BA867-D662-493D-AF5C-90DA4F2ADE67}">
      <dgm:prSet phldrT="[Tekst]"/>
      <dgm:spPr/>
      <dgm:t>
        <a:bodyPr/>
        <a:lstStyle/>
        <a:p>
          <a:r>
            <a:rPr lang="da-DK" dirty="0" smtClean="0"/>
            <a:t>Release 1,5</a:t>
          </a:r>
          <a:endParaRPr lang="da-DK" dirty="0"/>
        </a:p>
      </dgm:t>
    </dgm:pt>
    <dgm:pt modelId="{71635989-ABF6-4D29-82E9-0C3451522541}" type="parTrans" cxnId="{B37D6538-8925-4E66-9B07-DDA1FBB7BCFE}">
      <dgm:prSet/>
      <dgm:spPr/>
      <dgm:t>
        <a:bodyPr/>
        <a:lstStyle/>
        <a:p>
          <a:endParaRPr lang="da-DK"/>
        </a:p>
      </dgm:t>
    </dgm:pt>
    <dgm:pt modelId="{6CBB2DA0-3343-4BCB-A141-5D3201375384}" type="sibTrans" cxnId="{B37D6538-8925-4E66-9B07-DDA1FBB7BCFE}">
      <dgm:prSet/>
      <dgm:spPr/>
      <dgm:t>
        <a:bodyPr/>
        <a:lstStyle/>
        <a:p>
          <a:endParaRPr lang="da-DK"/>
        </a:p>
      </dgm:t>
    </dgm:pt>
    <dgm:pt modelId="{77DD5DB4-5FA3-42FB-9057-2553AD6C46A6}">
      <dgm:prSet phldrT="[Tekst]" custT="1"/>
      <dgm:spPr/>
      <dgm:t>
        <a:bodyPr/>
        <a:lstStyle/>
        <a:p>
          <a:r>
            <a:rPr lang="en-GB" sz="1200" dirty="0" smtClean="0"/>
            <a:t>The TRS II is ready for testing exchange of data with other competent authorities and for receiving reference data from ESMA. Validation is updated to use reference data from ESMA </a:t>
          </a:r>
          <a:endParaRPr lang="da-DK" sz="1200" dirty="0"/>
        </a:p>
      </dgm:t>
    </dgm:pt>
    <dgm:pt modelId="{366A574A-619C-4140-878B-031437597A26}" type="parTrans" cxnId="{9654B60B-3E37-426D-9A58-6EBE4DC3D967}">
      <dgm:prSet/>
      <dgm:spPr/>
      <dgm:t>
        <a:bodyPr/>
        <a:lstStyle/>
        <a:p>
          <a:endParaRPr lang="da-DK"/>
        </a:p>
      </dgm:t>
    </dgm:pt>
    <dgm:pt modelId="{6F1DDE8A-7501-41C3-B198-228AFA47B1C3}" type="sibTrans" cxnId="{9654B60B-3E37-426D-9A58-6EBE4DC3D967}">
      <dgm:prSet/>
      <dgm:spPr/>
      <dgm:t>
        <a:bodyPr/>
        <a:lstStyle/>
        <a:p>
          <a:endParaRPr lang="da-DK"/>
        </a:p>
      </dgm:t>
    </dgm:pt>
    <dgm:pt modelId="{12EA67E7-8CC7-4552-A1CC-FFC9499E6EFA}">
      <dgm:prSet phldrT="[Tekst]"/>
      <dgm:spPr/>
      <dgm:t>
        <a:bodyPr/>
        <a:lstStyle/>
        <a:p>
          <a:r>
            <a:rPr lang="da-DK" dirty="0" smtClean="0"/>
            <a:t>Release 2</a:t>
          </a:r>
          <a:endParaRPr lang="da-DK" dirty="0"/>
        </a:p>
      </dgm:t>
    </dgm:pt>
    <dgm:pt modelId="{3CE2143F-E26B-470E-85A3-F34B5396CB2B}" type="parTrans" cxnId="{55DFE871-91C0-4ACB-B2ED-F71750106F4D}">
      <dgm:prSet/>
      <dgm:spPr/>
      <dgm:t>
        <a:bodyPr/>
        <a:lstStyle/>
        <a:p>
          <a:endParaRPr lang="da-DK"/>
        </a:p>
      </dgm:t>
    </dgm:pt>
    <dgm:pt modelId="{38CEF43D-4916-4789-8871-5AB42F7C875C}" type="sibTrans" cxnId="{55DFE871-91C0-4ACB-B2ED-F71750106F4D}">
      <dgm:prSet/>
      <dgm:spPr/>
      <dgm:t>
        <a:bodyPr/>
        <a:lstStyle/>
        <a:p>
          <a:endParaRPr lang="da-DK"/>
        </a:p>
      </dgm:t>
    </dgm:pt>
    <dgm:pt modelId="{4AC7CAE9-3816-4757-807A-8049AC0600E2}">
      <dgm:prSet phldrT="[Tekst]" custT="1"/>
      <dgm:spPr/>
      <dgm:t>
        <a:bodyPr/>
        <a:lstStyle/>
        <a:p>
          <a:r>
            <a:rPr lang="en-US" sz="1200" dirty="0" smtClean="0"/>
            <a:t>The TRS II is ready to comply with EU regulations and security standards and regulations (data protection)</a:t>
          </a:r>
          <a:endParaRPr lang="da-DK" sz="1900" dirty="0"/>
        </a:p>
      </dgm:t>
    </dgm:pt>
    <dgm:pt modelId="{1726933D-E1CB-4456-82A8-EDA9A5E0F5B1}" type="parTrans" cxnId="{B3E8FC58-1457-4E4E-B649-56DE2CD81C70}">
      <dgm:prSet/>
      <dgm:spPr/>
      <dgm:t>
        <a:bodyPr/>
        <a:lstStyle/>
        <a:p>
          <a:endParaRPr lang="da-DK"/>
        </a:p>
      </dgm:t>
    </dgm:pt>
    <dgm:pt modelId="{3FCD7209-E51D-4109-AACC-287277C82029}" type="sibTrans" cxnId="{B3E8FC58-1457-4E4E-B649-56DE2CD81C70}">
      <dgm:prSet/>
      <dgm:spPr/>
      <dgm:t>
        <a:bodyPr/>
        <a:lstStyle/>
        <a:p>
          <a:endParaRPr lang="da-DK"/>
        </a:p>
      </dgm:t>
    </dgm:pt>
    <dgm:pt modelId="{C7FB0DCB-CD49-45BB-A2F2-245727C57155}">
      <dgm:prSet/>
      <dgm:spPr/>
      <dgm:t>
        <a:bodyPr/>
        <a:lstStyle/>
        <a:p>
          <a:r>
            <a:rPr lang="en-GB" sz="1600" b="1" dirty="0" smtClean="0"/>
            <a:t>April 2017</a:t>
          </a:r>
          <a:endParaRPr lang="en-US" sz="1600" dirty="0"/>
        </a:p>
      </dgm:t>
    </dgm:pt>
    <dgm:pt modelId="{6AE31BC8-1114-4301-B197-2A8A2F77D83E}" type="parTrans" cxnId="{9F925F76-5C92-40C0-909E-31638B525160}">
      <dgm:prSet/>
      <dgm:spPr/>
      <dgm:t>
        <a:bodyPr/>
        <a:lstStyle/>
        <a:p>
          <a:endParaRPr lang="da-DK"/>
        </a:p>
      </dgm:t>
    </dgm:pt>
    <dgm:pt modelId="{05CCD0EE-7D6A-4A7F-B3CB-E8939DA9226D}" type="sibTrans" cxnId="{9F925F76-5C92-40C0-909E-31638B525160}">
      <dgm:prSet/>
      <dgm:spPr/>
      <dgm:t>
        <a:bodyPr/>
        <a:lstStyle/>
        <a:p>
          <a:endParaRPr lang="da-DK"/>
        </a:p>
      </dgm:t>
    </dgm:pt>
    <dgm:pt modelId="{6D7F790B-E6AF-4D83-B158-1D9061584DDA}">
      <dgm:prSet/>
      <dgm:spPr/>
      <dgm:t>
        <a:bodyPr/>
        <a:lstStyle/>
        <a:p>
          <a:r>
            <a:rPr lang="en-GB" sz="1600" b="1" dirty="0" smtClean="0"/>
            <a:t>September 2017</a:t>
          </a:r>
          <a:endParaRPr lang="en-US" sz="1600" dirty="0"/>
        </a:p>
      </dgm:t>
    </dgm:pt>
    <dgm:pt modelId="{ACDB6BC8-15E3-495A-ACC7-680898AB3F0B}" type="parTrans" cxnId="{3B7F7452-3EF1-4145-B067-7A882B43B5F8}">
      <dgm:prSet/>
      <dgm:spPr/>
      <dgm:t>
        <a:bodyPr/>
        <a:lstStyle/>
        <a:p>
          <a:endParaRPr lang="da-DK"/>
        </a:p>
      </dgm:t>
    </dgm:pt>
    <dgm:pt modelId="{2886DDBA-4159-44B5-A6F3-9A3F77E20CC3}" type="sibTrans" cxnId="{3B7F7452-3EF1-4145-B067-7A882B43B5F8}">
      <dgm:prSet/>
      <dgm:spPr/>
      <dgm:t>
        <a:bodyPr/>
        <a:lstStyle/>
        <a:p>
          <a:endParaRPr lang="da-DK"/>
        </a:p>
      </dgm:t>
    </dgm:pt>
    <dgm:pt modelId="{485EF397-92E3-4CB1-8774-5771529495A0}">
      <dgm:prSet custT="1"/>
      <dgm:spPr/>
      <dgm:t>
        <a:bodyPr/>
        <a:lstStyle/>
        <a:p>
          <a:r>
            <a:rPr lang="en-GB" sz="1600" b="1" dirty="0" smtClean="0"/>
            <a:t>November 2017</a:t>
          </a:r>
          <a:endParaRPr lang="en-US" sz="1600" b="1" dirty="0"/>
        </a:p>
      </dgm:t>
    </dgm:pt>
    <dgm:pt modelId="{753FC41C-D59B-4389-BEAA-4A1C1D1DA408}" type="sibTrans" cxnId="{453D1907-5D33-44F0-899D-6EB45DB8DE10}">
      <dgm:prSet/>
      <dgm:spPr/>
      <dgm:t>
        <a:bodyPr/>
        <a:lstStyle/>
        <a:p>
          <a:endParaRPr lang="da-DK"/>
        </a:p>
      </dgm:t>
    </dgm:pt>
    <dgm:pt modelId="{FCABB673-C581-43BA-A0B6-089D253F4EFD}" type="parTrans" cxnId="{453D1907-5D33-44F0-899D-6EB45DB8DE10}">
      <dgm:prSet/>
      <dgm:spPr/>
      <dgm:t>
        <a:bodyPr/>
        <a:lstStyle/>
        <a:p>
          <a:endParaRPr lang="da-DK"/>
        </a:p>
      </dgm:t>
    </dgm:pt>
    <dgm:pt modelId="{8342F8AC-B395-4169-B300-C99449E164C4}" type="pres">
      <dgm:prSet presAssocID="{3FC587FB-159F-4AD1-9FBF-956C43E747A1}" presName="linearFlow" presStyleCnt="0">
        <dgm:presLayoutVars>
          <dgm:dir/>
          <dgm:animLvl val="lvl"/>
          <dgm:resizeHandles val="exact"/>
        </dgm:presLayoutVars>
      </dgm:prSet>
      <dgm:spPr/>
      <dgm:t>
        <a:bodyPr/>
        <a:lstStyle/>
        <a:p>
          <a:endParaRPr lang="da-DK"/>
        </a:p>
      </dgm:t>
    </dgm:pt>
    <dgm:pt modelId="{6F195B3A-2D89-4EEE-83A3-24DBC695ADBD}" type="pres">
      <dgm:prSet presAssocID="{511B195B-45A2-484A-AEF1-6CFAA8A25F99}" presName="composite" presStyleCnt="0"/>
      <dgm:spPr/>
    </dgm:pt>
    <dgm:pt modelId="{FFF96F8D-447C-44F7-AB85-CEE060543D53}" type="pres">
      <dgm:prSet presAssocID="{511B195B-45A2-484A-AEF1-6CFAA8A25F99}" presName="parTx" presStyleLbl="node1" presStyleIdx="0" presStyleCnt="3">
        <dgm:presLayoutVars>
          <dgm:chMax val="0"/>
          <dgm:chPref val="0"/>
          <dgm:bulletEnabled val="1"/>
        </dgm:presLayoutVars>
      </dgm:prSet>
      <dgm:spPr/>
      <dgm:t>
        <a:bodyPr/>
        <a:lstStyle/>
        <a:p>
          <a:endParaRPr lang="da-DK"/>
        </a:p>
      </dgm:t>
    </dgm:pt>
    <dgm:pt modelId="{5F4AB2EF-F75F-4B8C-9E70-7B803AF701E5}" type="pres">
      <dgm:prSet presAssocID="{511B195B-45A2-484A-AEF1-6CFAA8A25F99}" presName="parSh" presStyleLbl="node1" presStyleIdx="0" presStyleCnt="3"/>
      <dgm:spPr/>
      <dgm:t>
        <a:bodyPr/>
        <a:lstStyle/>
        <a:p>
          <a:endParaRPr lang="da-DK"/>
        </a:p>
      </dgm:t>
    </dgm:pt>
    <dgm:pt modelId="{B686D700-7C55-45D7-9CF7-A3EE3A6B0FF1}" type="pres">
      <dgm:prSet presAssocID="{511B195B-45A2-484A-AEF1-6CFAA8A25F99}" presName="desTx" presStyleLbl="fgAcc1" presStyleIdx="0" presStyleCnt="3" custLinFactNeighborX="3069">
        <dgm:presLayoutVars>
          <dgm:bulletEnabled val="1"/>
        </dgm:presLayoutVars>
      </dgm:prSet>
      <dgm:spPr/>
      <dgm:t>
        <a:bodyPr/>
        <a:lstStyle/>
        <a:p>
          <a:endParaRPr lang="da-DK"/>
        </a:p>
      </dgm:t>
    </dgm:pt>
    <dgm:pt modelId="{C826F142-6C51-49A0-91DA-A0A3187F09B6}" type="pres">
      <dgm:prSet presAssocID="{3F71D050-F0AB-41F5-A180-965028430380}" presName="sibTrans" presStyleLbl="sibTrans2D1" presStyleIdx="0" presStyleCnt="2"/>
      <dgm:spPr/>
      <dgm:t>
        <a:bodyPr/>
        <a:lstStyle/>
        <a:p>
          <a:endParaRPr lang="da-DK"/>
        </a:p>
      </dgm:t>
    </dgm:pt>
    <dgm:pt modelId="{B92C2B10-09C7-4B4A-8CC9-65F89FA2783C}" type="pres">
      <dgm:prSet presAssocID="{3F71D050-F0AB-41F5-A180-965028430380}" presName="connTx" presStyleLbl="sibTrans2D1" presStyleIdx="0" presStyleCnt="2"/>
      <dgm:spPr/>
      <dgm:t>
        <a:bodyPr/>
        <a:lstStyle/>
        <a:p>
          <a:endParaRPr lang="da-DK"/>
        </a:p>
      </dgm:t>
    </dgm:pt>
    <dgm:pt modelId="{B5F1C966-411C-4490-81E1-3F782EF98CEB}" type="pres">
      <dgm:prSet presAssocID="{865BA867-D662-493D-AF5C-90DA4F2ADE67}" presName="composite" presStyleCnt="0"/>
      <dgm:spPr/>
    </dgm:pt>
    <dgm:pt modelId="{7125DEC5-5ADE-4433-9E25-49764C7CF135}" type="pres">
      <dgm:prSet presAssocID="{865BA867-D662-493D-AF5C-90DA4F2ADE67}" presName="parTx" presStyleLbl="node1" presStyleIdx="0" presStyleCnt="3">
        <dgm:presLayoutVars>
          <dgm:chMax val="0"/>
          <dgm:chPref val="0"/>
          <dgm:bulletEnabled val="1"/>
        </dgm:presLayoutVars>
      </dgm:prSet>
      <dgm:spPr/>
      <dgm:t>
        <a:bodyPr/>
        <a:lstStyle/>
        <a:p>
          <a:endParaRPr lang="da-DK"/>
        </a:p>
      </dgm:t>
    </dgm:pt>
    <dgm:pt modelId="{F87EB02F-388E-427E-8561-08E198180C58}" type="pres">
      <dgm:prSet presAssocID="{865BA867-D662-493D-AF5C-90DA4F2ADE67}" presName="parSh" presStyleLbl="node1" presStyleIdx="1" presStyleCnt="3"/>
      <dgm:spPr/>
      <dgm:t>
        <a:bodyPr/>
        <a:lstStyle/>
        <a:p>
          <a:endParaRPr lang="da-DK"/>
        </a:p>
      </dgm:t>
    </dgm:pt>
    <dgm:pt modelId="{292EA3E7-B28B-4206-B8F9-5BB2D3C19C61}" type="pres">
      <dgm:prSet presAssocID="{865BA867-D662-493D-AF5C-90DA4F2ADE67}" presName="desTx" presStyleLbl="fgAcc1" presStyleIdx="1" presStyleCnt="3">
        <dgm:presLayoutVars>
          <dgm:bulletEnabled val="1"/>
        </dgm:presLayoutVars>
      </dgm:prSet>
      <dgm:spPr/>
      <dgm:t>
        <a:bodyPr/>
        <a:lstStyle/>
        <a:p>
          <a:endParaRPr lang="da-DK"/>
        </a:p>
      </dgm:t>
    </dgm:pt>
    <dgm:pt modelId="{439F5108-F9A6-49DF-A249-41A184C7FBC5}" type="pres">
      <dgm:prSet presAssocID="{6CBB2DA0-3343-4BCB-A141-5D3201375384}" presName="sibTrans" presStyleLbl="sibTrans2D1" presStyleIdx="1" presStyleCnt="2"/>
      <dgm:spPr/>
      <dgm:t>
        <a:bodyPr/>
        <a:lstStyle/>
        <a:p>
          <a:endParaRPr lang="da-DK"/>
        </a:p>
      </dgm:t>
    </dgm:pt>
    <dgm:pt modelId="{E371D51F-961F-4F23-B7F8-C5F02EA8542C}" type="pres">
      <dgm:prSet presAssocID="{6CBB2DA0-3343-4BCB-A141-5D3201375384}" presName="connTx" presStyleLbl="sibTrans2D1" presStyleIdx="1" presStyleCnt="2"/>
      <dgm:spPr/>
      <dgm:t>
        <a:bodyPr/>
        <a:lstStyle/>
        <a:p>
          <a:endParaRPr lang="da-DK"/>
        </a:p>
      </dgm:t>
    </dgm:pt>
    <dgm:pt modelId="{374510C3-B173-4548-B562-54CCB622AA78}" type="pres">
      <dgm:prSet presAssocID="{12EA67E7-8CC7-4552-A1CC-FFC9499E6EFA}" presName="composite" presStyleCnt="0"/>
      <dgm:spPr/>
    </dgm:pt>
    <dgm:pt modelId="{13CF3430-4559-49BE-83F9-7BFD07CF02E9}" type="pres">
      <dgm:prSet presAssocID="{12EA67E7-8CC7-4552-A1CC-FFC9499E6EFA}" presName="parTx" presStyleLbl="node1" presStyleIdx="1" presStyleCnt="3">
        <dgm:presLayoutVars>
          <dgm:chMax val="0"/>
          <dgm:chPref val="0"/>
          <dgm:bulletEnabled val="1"/>
        </dgm:presLayoutVars>
      </dgm:prSet>
      <dgm:spPr/>
      <dgm:t>
        <a:bodyPr/>
        <a:lstStyle/>
        <a:p>
          <a:endParaRPr lang="da-DK"/>
        </a:p>
      </dgm:t>
    </dgm:pt>
    <dgm:pt modelId="{F1017D37-134B-4267-BA37-DCDC485E2E6D}" type="pres">
      <dgm:prSet presAssocID="{12EA67E7-8CC7-4552-A1CC-FFC9499E6EFA}" presName="parSh" presStyleLbl="node1" presStyleIdx="2" presStyleCnt="3"/>
      <dgm:spPr/>
      <dgm:t>
        <a:bodyPr/>
        <a:lstStyle/>
        <a:p>
          <a:endParaRPr lang="da-DK"/>
        </a:p>
      </dgm:t>
    </dgm:pt>
    <dgm:pt modelId="{198F3E0A-7B24-465F-BC09-1F29DA401AEA}" type="pres">
      <dgm:prSet presAssocID="{12EA67E7-8CC7-4552-A1CC-FFC9499E6EFA}" presName="desTx" presStyleLbl="fgAcc1" presStyleIdx="2" presStyleCnt="3">
        <dgm:presLayoutVars>
          <dgm:bulletEnabled val="1"/>
        </dgm:presLayoutVars>
      </dgm:prSet>
      <dgm:spPr/>
      <dgm:t>
        <a:bodyPr/>
        <a:lstStyle/>
        <a:p>
          <a:endParaRPr lang="da-DK"/>
        </a:p>
      </dgm:t>
    </dgm:pt>
  </dgm:ptLst>
  <dgm:cxnLst>
    <dgm:cxn modelId="{D341F950-C4DF-4D38-BAB1-9A2FEDFF6036}" type="presOf" srcId="{865BA867-D662-493D-AF5C-90DA4F2ADE67}" destId="{7125DEC5-5ADE-4433-9E25-49764C7CF135}" srcOrd="0" destOrd="0" presId="urn:microsoft.com/office/officeart/2005/8/layout/process3"/>
    <dgm:cxn modelId="{2E53E05F-7D50-4CDE-A248-44293D4E742D}" type="presOf" srcId="{511B195B-45A2-484A-AEF1-6CFAA8A25F99}" destId="{FFF96F8D-447C-44F7-AB85-CEE060543D53}" srcOrd="0" destOrd="0" presId="urn:microsoft.com/office/officeart/2005/8/layout/process3"/>
    <dgm:cxn modelId="{74D4B41A-E940-4272-B230-5F092F57EB41}" type="presOf" srcId="{3F71D050-F0AB-41F5-A180-965028430380}" destId="{C826F142-6C51-49A0-91DA-A0A3187F09B6}" srcOrd="0" destOrd="0" presId="urn:microsoft.com/office/officeart/2005/8/layout/process3"/>
    <dgm:cxn modelId="{B537C603-1F2B-4115-B74C-6BE166B18BC4}" type="presOf" srcId="{77DD5DB4-5FA3-42FB-9057-2553AD6C46A6}" destId="{292EA3E7-B28B-4206-B8F9-5BB2D3C19C61}" srcOrd="0" destOrd="0" presId="urn:microsoft.com/office/officeart/2005/8/layout/process3"/>
    <dgm:cxn modelId="{EE4F5A85-FA47-4F89-9872-8D28028B653B}" type="presOf" srcId="{3FC587FB-159F-4AD1-9FBF-956C43E747A1}" destId="{8342F8AC-B395-4169-B300-C99449E164C4}" srcOrd="0" destOrd="0" presId="urn:microsoft.com/office/officeart/2005/8/layout/process3"/>
    <dgm:cxn modelId="{39EAE282-7E3F-4FBA-A69E-D4F18655D386}" type="presOf" srcId="{485EF397-92E3-4CB1-8774-5771529495A0}" destId="{198F3E0A-7B24-465F-BC09-1F29DA401AEA}" srcOrd="0" destOrd="1" presId="urn:microsoft.com/office/officeart/2005/8/layout/process3"/>
    <dgm:cxn modelId="{453D1907-5D33-44F0-899D-6EB45DB8DE10}" srcId="{12EA67E7-8CC7-4552-A1CC-FFC9499E6EFA}" destId="{485EF397-92E3-4CB1-8774-5771529495A0}" srcOrd="1" destOrd="0" parTransId="{FCABB673-C581-43BA-A0B6-089D253F4EFD}" sibTransId="{753FC41C-D59B-4389-BEAA-4A1C1D1DA408}"/>
    <dgm:cxn modelId="{FE804BCB-3835-4D9F-8DA2-E515A152A4B0}" srcId="{511B195B-45A2-484A-AEF1-6CFAA8A25F99}" destId="{FBA8A528-7996-473D-A0CA-18DB23678FAF}" srcOrd="0" destOrd="0" parTransId="{EC3779E9-41F5-4991-98E4-A69BD67EF1B1}" sibTransId="{A10EEE7C-C7A1-4543-81F3-29D08401D85E}"/>
    <dgm:cxn modelId="{9F925F76-5C92-40C0-909E-31638B525160}" srcId="{511B195B-45A2-484A-AEF1-6CFAA8A25F99}" destId="{C7FB0DCB-CD49-45BB-A2F2-245727C57155}" srcOrd="1" destOrd="0" parTransId="{6AE31BC8-1114-4301-B197-2A8A2F77D83E}" sibTransId="{05CCD0EE-7D6A-4A7F-B3CB-E8939DA9226D}"/>
    <dgm:cxn modelId="{C26B5230-C1F3-495B-8C32-FA5D0FA6F1A4}" type="presOf" srcId="{4AC7CAE9-3816-4757-807A-8049AC0600E2}" destId="{198F3E0A-7B24-465F-BC09-1F29DA401AEA}" srcOrd="0" destOrd="0" presId="urn:microsoft.com/office/officeart/2005/8/layout/process3"/>
    <dgm:cxn modelId="{DF96B366-EA10-4EF0-9C05-AD2474A117CD}" type="presOf" srcId="{511B195B-45A2-484A-AEF1-6CFAA8A25F99}" destId="{5F4AB2EF-F75F-4B8C-9E70-7B803AF701E5}" srcOrd="1" destOrd="0" presId="urn:microsoft.com/office/officeart/2005/8/layout/process3"/>
    <dgm:cxn modelId="{9654B60B-3E37-426D-9A58-6EBE4DC3D967}" srcId="{865BA867-D662-493D-AF5C-90DA4F2ADE67}" destId="{77DD5DB4-5FA3-42FB-9057-2553AD6C46A6}" srcOrd="0" destOrd="0" parTransId="{366A574A-619C-4140-878B-031437597A26}" sibTransId="{6F1DDE8A-7501-41C3-B198-228AFA47B1C3}"/>
    <dgm:cxn modelId="{B37D6538-8925-4E66-9B07-DDA1FBB7BCFE}" srcId="{3FC587FB-159F-4AD1-9FBF-956C43E747A1}" destId="{865BA867-D662-493D-AF5C-90DA4F2ADE67}" srcOrd="1" destOrd="0" parTransId="{71635989-ABF6-4D29-82E9-0C3451522541}" sibTransId="{6CBB2DA0-3343-4BCB-A141-5D3201375384}"/>
    <dgm:cxn modelId="{52F2FB5B-77F5-4A32-B467-ABE8861D10F3}" type="presOf" srcId="{6CBB2DA0-3343-4BCB-A141-5D3201375384}" destId="{E371D51F-961F-4F23-B7F8-C5F02EA8542C}" srcOrd="1" destOrd="0" presId="urn:microsoft.com/office/officeart/2005/8/layout/process3"/>
    <dgm:cxn modelId="{5AB2C4C8-4F48-4C3C-83FA-9E1B17F96374}" type="presOf" srcId="{3F71D050-F0AB-41F5-A180-965028430380}" destId="{B92C2B10-09C7-4B4A-8CC9-65F89FA2783C}" srcOrd="1" destOrd="0" presId="urn:microsoft.com/office/officeart/2005/8/layout/process3"/>
    <dgm:cxn modelId="{0F34583B-E760-4567-8DAA-33959F20BBF6}" type="presOf" srcId="{C7FB0DCB-CD49-45BB-A2F2-245727C57155}" destId="{B686D700-7C55-45D7-9CF7-A3EE3A6B0FF1}" srcOrd="0" destOrd="1" presId="urn:microsoft.com/office/officeart/2005/8/layout/process3"/>
    <dgm:cxn modelId="{C327CC98-FA49-49A3-951B-8729A4BCEE7F}" type="presOf" srcId="{12EA67E7-8CC7-4552-A1CC-FFC9499E6EFA}" destId="{13CF3430-4559-49BE-83F9-7BFD07CF02E9}" srcOrd="0" destOrd="0" presId="urn:microsoft.com/office/officeart/2005/8/layout/process3"/>
    <dgm:cxn modelId="{B6DCC139-DADC-4DAB-BEC4-F242B9E9AE71}" type="presOf" srcId="{865BA867-D662-493D-AF5C-90DA4F2ADE67}" destId="{F87EB02F-388E-427E-8561-08E198180C58}" srcOrd="1" destOrd="0" presId="urn:microsoft.com/office/officeart/2005/8/layout/process3"/>
    <dgm:cxn modelId="{E35CB0CC-9DD4-4889-ABC7-F304F429D95F}" type="presOf" srcId="{12EA67E7-8CC7-4552-A1CC-FFC9499E6EFA}" destId="{F1017D37-134B-4267-BA37-DCDC485E2E6D}" srcOrd="1" destOrd="0" presId="urn:microsoft.com/office/officeart/2005/8/layout/process3"/>
    <dgm:cxn modelId="{1256DAF5-5CFF-41B2-9BE1-44AA3633E869}" srcId="{3FC587FB-159F-4AD1-9FBF-956C43E747A1}" destId="{511B195B-45A2-484A-AEF1-6CFAA8A25F99}" srcOrd="0" destOrd="0" parTransId="{C168052B-74CC-4C2D-9DF1-E5055179C90D}" sibTransId="{3F71D050-F0AB-41F5-A180-965028430380}"/>
    <dgm:cxn modelId="{8A4B9533-D307-48B5-90B5-EAAC4587F63B}" type="presOf" srcId="{6D7F790B-E6AF-4D83-B158-1D9061584DDA}" destId="{292EA3E7-B28B-4206-B8F9-5BB2D3C19C61}" srcOrd="0" destOrd="1" presId="urn:microsoft.com/office/officeart/2005/8/layout/process3"/>
    <dgm:cxn modelId="{B3E8FC58-1457-4E4E-B649-56DE2CD81C70}" srcId="{12EA67E7-8CC7-4552-A1CC-FFC9499E6EFA}" destId="{4AC7CAE9-3816-4757-807A-8049AC0600E2}" srcOrd="0" destOrd="0" parTransId="{1726933D-E1CB-4456-82A8-EDA9A5E0F5B1}" sibTransId="{3FCD7209-E51D-4109-AACC-287277C82029}"/>
    <dgm:cxn modelId="{948E5C5B-D9DE-4313-9D1F-2642E7B9252C}" type="presOf" srcId="{FBA8A528-7996-473D-A0CA-18DB23678FAF}" destId="{B686D700-7C55-45D7-9CF7-A3EE3A6B0FF1}" srcOrd="0" destOrd="0" presId="urn:microsoft.com/office/officeart/2005/8/layout/process3"/>
    <dgm:cxn modelId="{55DFE871-91C0-4ACB-B2ED-F71750106F4D}" srcId="{3FC587FB-159F-4AD1-9FBF-956C43E747A1}" destId="{12EA67E7-8CC7-4552-A1CC-FFC9499E6EFA}" srcOrd="2" destOrd="0" parTransId="{3CE2143F-E26B-470E-85A3-F34B5396CB2B}" sibTransId="{38CEF43D-4916-4789-8871-5AB42F7C875C}"/>
    <dgm:cxn modelId="{3B7F7452-3EF1-4145-B067-7A882B43B5F8}" srcId="{865BA867-D662-493D-AF5C-90DA4F2ADE67}" destId="{6D7F790B-E6AF-4D83-B158-1D9061584DDA}" srcOrd="1" destOrd="0" parTransId="{ACDB6BC8-15E3-495A-ACC7-680898AB3F0B}" sibTransId="{2886DDBA-4159-44B5-A6F3-9A3F77E20CC3}"/>
    <dgm:cxn modelId="{A3F91147-9E27-4440-95F8-5BAC848161E7}" type="presOf" srcId="{6CBB2DA0-3343-4BCB-A141-5D3201375384}" destId="{439F5108-F9A6-49DF-A249-41A184C7FBC5}" srcOrd="0" destOrd="0" presId="urn:microsoft.com/office/officeart/2005/8/layout/process3"/>
    <dgm:cxn modelId="{050DBC66-EC2A-4398-B221-B9359CE87FCB}" type="presParOf" srcId="{8342F8AC-B395-4169-B300-C99449E164C4}" destId="{6F195B3A-2D89-4EEE-83A3-24DBC695ADBD}" srcOrd="0" destOrd="0" presId="urn:microsoft.com/office/officeart/2005/8/layout/process3"/>
    <dgm:cxn modelId="{373E7923-ABDD-4658-B1EB-20139BF6712A}" type="presParOf" srcId="{6F195B3A-2D89-4EEE-83A3-24DBC695ADBD}" destId="{FFF96F8D-447C-44F7-AB85-CEE060543D53}" srcOrd="0" destOrd="0" presId="urn:microsoft.com/office/officeart/2005/8/layout/process3"/>
    <dgm:cxn modelId="{2DC6581D-66E9-4EEA-8266-AC75D493AAA7}" type="presParOf" srcId="{6F195B3A-2D89-4EEE-83A3-24DBC695ADBD}" destId="{5F4AB2EF-F75F-4B8C-9E70-7B803AF701E5}" srcOrd="1" destOrd="0" presId="urn:microsoft.com/office/officeart/2005/8/layout/process3"/>
    <dgm:cxn modelId="{7568FDEB-0562-4C8A-91D0-969F9FF77C4C}" type="presParOf" srcId="{6F195B3A-2D89-4EEE-83A3-24DBC695ADBD}" destId="{B686D700-7C55-45D7-9CF7-A3EE3A6B0FF1}" srcOrd="2" destOrd="0" presId="urn:microsoft.com/office/officeart/2005/8/layout/process3"/>
    <dgm:cxn modelId="{2970393B-0B78-4F6F-A8B7-B33FABFA5B5B}" type="presParOf" srcId="{8342F8AC-B395-4169-B300-C99449E164C4}" destId="{C826F142-6C51-49A0-91DA-A0A3187F09B6}" srcOrd="1" destOrd="0" presId="urn:microsoft.com/office/officeart/2005/8/layout/process3"/>
    <dgm:cxn modelId="{0A052495-B0A6-48D3-8571-34ECA8196321}" type="presParOf" srcId="{C826F142-6C51-49A0-91DA-A0A3187F09B6}" destId="{B92C2B10-09C7-4B4A-8CC9-65F89FA2783C}" srcOrd="0" destOrd="0" presId="urn:microsoft.com/office/officeart/2005/8/layout/process3"/>
    <dgm:cxn modelId="{703A8ADF-C11F-46AC-A8C6-C2B224A1DDE7}" type="presParOf" srcId="{8342F8AC-B395-4169-B300-C99449E164C4}" destId="{B5F1C966-411C-4490-81E1-3F782EF98CEB}" srcOrd="2" destOrd="0" presId="urn:microsoft.com/office/officeart/2005/8/layout/process3"/>
    <dgm:cxn modelId="{1C4E20F2-E5A2-4334-80C8-4CB059A20806}" type="presParOf" srcId="{B5F1C966-411C-4490-81E1-3F782EF98CEB}" destId="{7125DEC5-5ADE-4433-9E25-49764C7CF135}" srcOrd="0" destOrd="0" presId="urn:microsoft.com/office/officeart/2005/8/layout/process3"/>
    <dgm:cxn modelId="{27719857-B7EF-4F38-80F2-B57A68722EAE}" type="presParOf" srcId="{B5F1C966-411C-4490-81E1-3F782EF98CEB}" destId="{F87EB02F-388E-427E-8561-08E198180C58}" srcOrd="1" destOrd="0" presId="urn:microsoft.com/office/officeart/2005/8/layout/process3"/>
    <dgm:cxn modelId="{8498C3BF-C395-4BBC-BC13-F36F50570A74}" type="presParOf" srcId="{B5F1C966-411C-4490-81E1-3F782EF98CEB}" destId="{292EA3E7-B28B-4206-B8F9-5BB2D3C19C61}" srcOrd="2" destOrd="0" presId="urn:microsoft.com/office/officeart/2005/8/layout/process3"/>
    <dgm:cxn modelId="{85CEDE1C-38F2-448A-AA9E-B4BDBFDF563A}" type="presParOf" srcId="{8342F8AC-B395-4169-B300-C99449E164C4}" destId="{439F5108-F9A6-49DF-A249-41A184C7FBC5}" srcOrd="3" destOrd="0" presId="urn:microsoft.com/office/officeart/2005/8/layout/process3"/>
    <dgm:cxn modelId="{6421E54C-2D6B-48AC-B174-C52340B915BB}" type="presParOf" srcId="{439F5108-F9A6-49DF-A249-41A184C7FBC5}" destId="{E371D51F-961F-4F23-B7F8-C5F02EA8542C}" srcOrd="0" destOrd="0" presId="urn:microsoft.com/office/officeart/2005/8/layout/process3"/>
    <dgm:cxn modelId="{D59AABAD-81F1-4083-B522-2FFD7FF388A4}" type="presParOf" srcId="{8342F8AC-B395-4169-B300-C99449E164C4}" destId="{374510C3-B173-4548-B562-54CCB622AA78}" srcOrd="4" destOrd="0" presId="urn:microsoft.com/office/officeart/2005/8/layout/process3"/>
    <dgm:cxn modelId="{6F91AB83-63D8-4EFE-B29E-D05C120BE515}" type="presParOf" srcId="{374510C3-B173-4548-B562-54CCB622AA78}" destId="{13CF3430-4559-49BE-83F9-7BFD07CF02E9}" srcOrd="0" destOrd="0" presId="urn:microsoft.com/office/officeart/2005/8/layout/process3"/>
    <dgm:cxn modelId="{8C569783-5E12-40CC-B97A-CA0E8C0DC968}" type="presParOf" srcId="{374510C3-B173-4548-B562-54CCB622AA78}" destId="{F1017D37-134B-4267-BA37-DCDC485E2E6D}" srcOrd="1" destOrd="0" presId="urn:microsoft.com/office/officeart/2005/8/layout/process3"/>
    <dgm:cxn modelId="{7AEEAAD5-DCEA-462F-9F3D-306063DBD8E6}" type="presParOf" srcId="{374510C3-B173-4548-B562-54CCB622AA78}" destId="{198F3E0A-7B24-465F-BC09-1F29DA401AEA}"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6384E-7CE2-4708-98B4-FD535C279E3C}">
      <dsp:nvSpPr>
        <dsp:cNvPr id="0" name=""/>
        <dsp:cNvSpPr/>
      </dsp:nvSpPr>
      <dsp:spPr>
        <a:xfrm>
          <a:off x="0" y="0"/>
          <a:ext cx="6090225"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da-DK" sz="4600" kern="1200" dirty="0" err="1" smtClean="0"/>
            <a:t>MiFID</a:t>
          </a:r>
          <a:r>
            <a:rPr lang="da-DK" sz="4600" kern="1200" dirty="0" smtClean="0"/>
            <a:t> -&gt; </a:t>
          </a:r>
          <a:r>
            <a:rPr lang="da-DK" sz="4600" kern="1200" dirty="0" err="1" smtClean="0"/>
            <a:t>MiFID</a:t>
          </a:r>
          <a:r>
            <a:rPr lang="da-DK" sz="4600" kern="1200" dirty="0" smtClean="0"/>
            <a:t> II/</a:t>
          </a:r>
          <a:r>
            <a:rPr lang="da-DK" sz="4600" kern="1200" dirty="0" err="1" smtClean="0"/>
            <a:t>MiFIR</a:t>
          </a:r>
          <a:endParaRPr lang="da-DK" sz="4600" kern="1200" dirty="0"/>
        </a:p>
      </dsp:txBody>
      <dsp:txXfrm>
        <a:off x="37546" y="37546"/>
        <a:ext cx="6015133" cy="1206814"/>
      </dsp:txXfrm>
    </dsp:sp>
    <dsp:sp modelId="{10B1B35D-58B9-43FC-88CE-98FFCC9928D8}">
      <dsp:nvSpPr>
        <dsp:cNvPr id="0" name=""/>
        <dsp:cNvSpPr/>
      </dsp:nvSpPr>
      <dsp:spPr>
        <a:xfrm>
          <a:off x="2887" y="1391046"/>
          <a:ext cx="2953976"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da-DK" sz="2500" kern="1200" dirty="0" err="1" smtClean="0"/>
            <a:t>Regulatory</a:t>
          </a:r>
          <a:r>
            <a:rPr lang="da-DK" sz="2500" kern="1200" dirty="0" smtClean="0"/>
            <a:t> Technical Standard (RTS 22)</a:t>
          </a:r>
          <a:endParaRPr lang="da-DK" sz="2500" kern="1200" dirty="0"/>
        </a:p>
      </dsp:txBody>
      <dsp:txXfrm>
        <a:off x="40433" y="1428592"/>
        <a:ext cx="2878884" cy="1206814"/>
      </dsp:txXfrm>
    </dsp:sp>
    <dsp:sp modelId="{33EEBFAA-F215-43CE-80A1-F4C79EC190A8}">
      <dsp:nvSpPr>
        <dsp:cNvPr id="0" name=""/>
        <dsp:cNvSpPr/>
      </dsp:nvSpPr>
      <dsp:spPr>
        <a:xfrm>
          <a:off x="2887" y="2780633"/>
          <a:ext cx="1446609"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da-DK" sz="1900" kern="1200" dirty="0" smtClean="0"/>
            <a:t>Guidelines on Transaction Reporting</a:t>
          </a:r>
          <a:endParaRPr lang="da-DK" sz="1900" kern="1200" dirty="0"/>
        </a:p>
      </dsp:txBody>
      <dsp:txXfrm>
        <a:off x="40433" y="2818179"/>
        <a:ext cx="1371517" cy="1206814"/>
      </dsp:txXfrm>
    </dsp:sp>
    <dsp:sp modelId="{1E0674A7-06DA-4C6B-A1C0-A8A4D31D6D26}">
      <dsp:nvSpPr>
        <dsp:cNvPr id="0" name=""/>
        <dsp:cNvSpPr/>
      </dsp:nvSpPr>
      <dsp:spPr>
        <a:xfrm>
          <a:off x="1510254" y="2780633"/>
          <a:ext cx="1446609"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da-DK" sz="1900" kern="1200" dirty="0" err="1" smtClean="0"/>
            <a:t>MiFIR</a:t>
          </a:r>
          <a:r>
            <a:rPr lang="da-DK" sz="1900" kern="1200" dirty="0" smtClean="0"/>
            <a:t> Transaction Reporting </a:t>
          </a:r>
          <a:r>
            <a:rPr lang="da-DK" sz="1900" kern="1200" dirty="0" err="1" smtClean="0"/>
            <a:t>Instructions</a:t>
          </a:r>
          <a:endParaRPr lang="da-DK" sz="1900" kern="1200" dirty="0"/>
        </a:p>
      </dsp:txBody>
      <dsp:txXfrm>
        <a:off x="1547800" y="2818179"/>
        <a:ext cx="1371517" cy="1206814"/>
      </dsp:txXfrm>
    </dsp:sp>
    <dsp:sp modelId="{9B17D814-1068-421E-8D80-5E9012B689FE}">
      <dsp:nvSpPr>
        <dsp:cNvPr id="0" name=""/>
        <dsp:cNvSpPr/>
      </dsp:nvSpPr>
      <dsp:spPr>
        <a:xfrm>
          <a:off x="2994388" y="2782093"/>
          <a:ext cx="1446609" cy="1281906"/>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da-DK" sz="2300" strike="noStrike" kern="1200" dirty="0" smtClean="0"/>
            <a:t>ISO 20022</a:t>
          </a:r>
          <a:endParaRPr lang="da-DK" sz="2300" strike="noStrike" kern="1200" dirty="0"/>
        </a:p>
      </dsp:txBody>
      <dsp:txXfrm>
        <a:off x="3031934" y="2819639"/>
        <a:ext cx="1371517" cy="1206814"/>
      </dsp:txXfrm>
    </dsp:sp>
    <dsp:sp modelId="{E5FABA60-46A1-4731-8E2E-8C3CADD8627B}">
      <dsp:nvSpPr>
        <dsp:cNvPr id="0" name=""/>
        <dsp:cNvSpPr/>
      </dsp:nvSpPr>
      <dsp:spPr>
        <a:xfrm>
          <a:off x="4536503" y="2759507"/>
          <a:ext cx="1446609" cy="1281906"/>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da-DK" sz="2300" strike="noStrike" kern="1200" dirty="0" smtClean="0"/>
            <a:t>Reference data (FIRDS)</a:t>
          </a:r>
          <a:endParaRPr lang="da-DK" sz="2300" strike="noStrike" kern="1200" dirty="0"/>
        </a:p>
      </dsp:txBody>
      <dsp:txXfrm>
        <a:off x="4574049" y="2797053"/>
        <a:ext cx="1371517" cy="12068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4AB2EF-F75F-4B8C-9E70-7B803AF701E5}">
      <dsp:nvSpPr>
        <dsp:cNvPr id="0" name=""/>
        <dsp:cNvSpPr/>
      </dsp:nvSpPr>
      <dsp:spPr>
        <a:xfrm>
          <a:off x="4093" y="1008281"/>
          <a:ext cx="1861062" cy="1080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lang="da-DK" sz="2500" kern="1200" dirty="0" smtClean="0"/>
            <a:t>Release 1</a:t>
          </a:r>
          <a:endParaRPr lang="da-DK" sz="2500" kern="1200" dirty="0"/>
        </a:p>
      </dsp:txBody>
      <dsp:txXfrm>
        <a:off x="4093" y="1008281"/>
        <a:ext cx="1861062" cy="720000"/>
      </dsp:txXfrm>
    </dsp:sp>
    <dsp:sp modelId="{B686D700-7C55-45D7-9CF7-A3EE3A6B0FF1}">
      <dsp:nvSpPr>
        <dsp:cNvPr id="0" name=""/>
        <dsp:cNvSpPr/>
      </dsp:nvSpPr>
      <dsp:spPr>
        <a:xfrm>
          <a:off x="442390" y="1728281"/>
          <a:ext cx="1861062" cy="22640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GB" sz="1200" kern="1200" dirty="0" smtClean="0"/>
            <a:t>The TRS II is ready for external testing by submitting entities. They are able to send and receive data. This includes validation based on reference data created by the project</a:t>
          </a:r>
          <a:endParaRPr lang="da-DK" sz="1200" kern="1200" dirty="0"/>
        </a:p>
        <a:p>
          <a:pPr marL="171450" lvl="1" indent="-171450" algn="l" defTabSz="711200">
            <a:lnSpc>
              <a:spcPct val="90000"/>
            </a:lnSpc>
            <a:spcBef>
              <a:spcPct val="0"/>
            </a:spcBef>
            <a:spcAft>
              <a:spcPct val="15000"/>
            </a:spcAft>
            <a:buChar char="••"/>
          </a:pPr>
          <a:r>
            <a:rPr lang="en-GB" sz="1600" b="1" kern="1200" dirty="0" smtClean="0"/>
            <a:t>April 2017</a:t>
          </a:r>
          <a:endParaRPr lang="en-US" sz="1600" kern="1200" dirty="0"/>
        </a:p>
      </dsp:txBody>
      <dsp:txXfrm>
        <a:off x="496899" y="1782790"/>
        <a:ext cx="1752044" cy="2155044"/>
      </dsp:txXfrm>
    </dsp:sp>
    <dsp:sp modelId="{C826F142-6C51-49A0-91DA-A0A3187F09B6}">
      <dsp:nvSpPr>
        <dsp:cNvPr id="0" name=""/>
        <dsp:cNvSpPr/>
      </dsp:nvSpPr>
      <dsp:spPr>
        <a:xfrm>
          <a:off x="2147286" y="1136605"/>
          <a:ext cx="598116"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da-DK" sz="1900" kern="1200"/>
        </a:p>
      </dsp:txBody>
      <dsp:txXfrm>
        <a:off x="2147286" y="1229275"/>
        <a:ext cx="459111" cy="278010"/>
      </dsp:txXfrm>
    </dsp:sp>
    <dsp:sp modelId="{F87EB02F-388E-427E-8561-08E198180C58}">
      <dsp:nvSpPr>
        <dsp:cNvPr id="0" name=""/>
        <dsp:cNvSpPr/>
      </dsp:nvSpPr>
      <dsp:spPr>
        <a:xfrm>
          <a:off x="2993677" y="1008281"/>
          <a:ext cx="1861062" cy="1080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lang="da-DK" sz="2500" kern="1200" dirty="0" smtClean="0"/>
            <a:t>Release 1,5</a:t>
          </a:r>
          <a:endParaRPr lang="da-DK" sz="2500" kern="1200" dirty="0"/>
        </a:p>
      </dsp:txBody>
      <dsp:txXfrm>
        <a:off x="2993677" y="1008281"/>
        <a:ext cx="1861062" cy="720000"/>
      </dsp:txXfrm>
    </dsp:sp>
    <dsp:sp modelId="{292EA3E7-B28B-4206-B8F9-5BB2D3C19C61}">
      <dsp:nvSpPr>
        <dsp:cNvPr id="0" name=""/>
        <dsp:cNvSpPr/>
      </dsp:nvSpPr>
      <dsp:spPr>
        <a:xfrm>
          <a:off x="3374859" y="1728281"/>
          <a:ext cx="1861062" cy="22640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GB" sz="1200" kern="1200" dirty="0" smtClean="0"/>
            <a:t>The TRS II is ready for testing exchange of data with other competent authorities and for receiving reference data from ESMA. Validation is updated to use reference data from ESMA </a:t>
          </a:r>
          <a:endParaRPr lang="da-DK" sz="1200" kern="1200" dirty="0"/>
        </a:p>
        <a:p>
          <a:pPr marL="171450" lvl="1" indent="-171450" algn="l" defTabSz="711200">
            <a:lnSpc>
              <a:spcPct val="90000"/>
            </a:lnSpc>
            <a:spcBef>
              <a:spcPct val="0"/>
            </a:spcBef>
            <a:spcAft>
              <a:spcPct val="15000"/>
            </a:spcAft>
            <a:buChar char="••"/>
          </a:pPr>
          <a:r>
            <a:rPr lang="en-GB" sz="1600" b="1" kern="1200" dirty="0" smtClean="0"/>
            <a:t>September 2017</a:t>
          </a:r>
          <a:endParaRPr lang="en-US" sz="1600" kern="1200" dirty="0"/>
        </a:p>
      </dsp:txBody>
      <dsp:txXfrm>
        <a:off x="3429368" y="1782790"/>
        <a:ext cx="1752044" cy="2155044"/>
      </dsp:txXfrm>
    </dsp:sp>
    <dsp:sp modelId="{439F5108-F9A6-49DF-A249-41A184C7FBC5}">
      <dsp:nvSpPr>
        <dsp:cNvPr id="0" name=""/>
        <dsp:cNvSpPr/>
      </dsp:nvSpPr>
      <dsp:spPr>
        <a:xfrm>
          <a:off x="5136871" y="1136605"/>
          <a:ext cx="598116"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da-DK" sz="1900" kern="1200"/>
        </a:p>
      </dsp:txBody>
      <dsp:txXfrm>
        <a:off x="5136871" y="1229275"/>
        <a:ext cx="459111" cy="278010"/>
      </dsp:txXfrm>
    </dsp:sp>
    <dsp:sp modelId="{F1017D37-134B-4267-BA37-DCDC485E2E6D}">
      <dsp:nvSpPr>
        <dsp:cNvPr id="0" name=""/>
        <dsp:cNvSpPr/>
      </dsp:nvSpPr>
      <dsp:spPr>
        <a:xfrm>
          <a:off x="5983262" y="1008281"/>
          <a:ext cx="1861062" cy="1080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lang="da-DK" sz="2500" kern="1200" dirty="0" smtClean="0"/>
            <a:t>Release 2</a:t>
          </a:r>
          <a:endParaRPr lang="da-DK" sz="2500" kern="1200" dirty="0"/>
        </a:p>
      </dsp:txBody>
      <dsp:txXfrm>
        <a:off x="5983262" y="1008281"/>
        <a:ext cx="1861062" cy="720000"/>
      </dsp:txXfrm>
    </dsp:sp>
    <dsp:sp modelId="{198F3E0A-7B24-465F-BC09-1F29DA401AEA}">
      <dsp:nvSpPr>
        <dsp:cNvPr id="0" name=""/>
        <dsp:cNvSpPr/>
      </dsp:nvSpPr>
      <dsp:spPr>
        <a:xfrm>
          <a:off x="6364443" y="1728281"/>
          <a:ext cx="1861062" cy="22640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The TRS II is ready to comply with EU regulations and security standards and regulations (data protection)</a:t>
          </a:r>
          <a:endParaRPr lang="da-DK" sz="1900" kern="1200" dirty="0"/>
        </a:p>
        <a:p>
          <a:pPr marL="171450" lvl="1" indent="-171450" algn="l" defTabSz="711200">
            <a:lnSpc>
              <a:spcPct val="90000"/>
            </a:lnSpc>
            <a:spcBef>
              <a:spcPct val="0"/>
            </a:spcBef>
            <a:spcAft>
              <a:spcPct val="15000"/>
            </a:spcAft>
            <a:buChar char="••"/>
          </a:pPr>
          <a:r>
            <a:rPr lang="en-GB" sz="1600" b="1" kern="1200" dirty="0" smtClean="0"/>
            <a:t>November 2017</a:t>
          </a:r>
          <a:endParaRPr lang="en-US" sz="1600" b="1" kern="1200" dirty="0"/>
        </a:p>
      </dsp:txBody>
      <dsp:txXfrm>
        <a:off x="6418952" y="1782790"/>
        <a:ext cx="1752044" cy="215504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1"/>
            <a:ext cx="2948997" cy="496866"/>
          </a:xfrm>
          <a:prstGeom prst="rect">
            <a:avLst/>
          </a:prstGeom>
        </p:spPr>
        <p:txBody>
          <a:bodyPr vert="horz" lIns="91431" tIns="45715" rIns="91431" bIns="45715" rtlCol="0"/>
          <a:lstStyle>
            <a:lvl1pPr algn="l">
              <a:defRPr sz="1200"/>
            </a:lvl1pPr>
          </a:lstStyle>
          <a:p>
            <a:endParaRPr lang="da-DK"/>
          </a:p>
        </p:txBody>
      </p:sp>
      <p:sp>
        <p:nvSpPr>
          <p:cNvPr id="3" name="Pladsholder til dato 2"/>
          <p:cNvSpPr>
            <a:spLocks noGrp="1"/>
          </p:cNvSpPr>
          <p:nvPr>
            <p:ph type="dt" sz="quarter" idx="1"/>
          </p:nvPr>
        </p:nvSpPr>
        <p:spPr>
          <a:xfrm>
            <a:off x="3855079" y="1"/>
            <a:ext cx="2948997" cy="496866"/>
          </a:xfrm>
          <a:prstGeom prst="rect">
            <a:avLst/>
          </a:prstGeom>
        </p:spPr>
        <p:txBody>
          <a:bodyPr vert="horz" lIns="91431" tIns="45715" rIns="91431" bIns="45715" rtlCol="0"/>
          <a:lstStyle>
            <a:lvl1pPr algn="r">
              <a:defRPr sz="1200"/>
            </a:lvl1pPr>
          </a:lstStyle>
          <a:p>
            <a:fld id="{090E312C-5599-4022-B700-53928D80A639}" type="datetimeFigureOut">
              <a:rPr lang="da-DK" smtClean="0"/>
              <a:pPr/>
              <a:t>05-12-2016</a:t>
            </a:fld>
            <a:endParaRPr lang="da-DK"/>
          </a:p>
        </p:txBody>
      </p:sp>
      <p:sp>
        <p:nvSpPr>
          <p:cNvPr id="4" name="Pladsholder til sidefod 3"/>
          <p:cNvSpPr>
            <a:spLocks noGrp="1"/>
          </p:cNvSpPr>
          <p:nvPr>
            <p:ph type="ftr" sz="quarter" idx="2"/>
          </p:nvPr>
        </p:nvSpPr>
        <p:spPr>
          <a:xfrm>
            <a:off x="1" y="9445540"/>
            <a:ext cx="2948997" cy="496866"/>
          </a:xfrm>
          <a:prstGeom prst="rect">
            <a:avLst/>
          </a:prstGeom>
        </p:spPr>
        <p:txBody>
          <a:bodyPr vert="horz" lIns="91431" tIns="45715" rIns="91431" bIns="45715" rtlCol="0" anchor="b"/>
          <a:lstStyle>
            <a:lvl1pPr algn="l">
              <a:defRPr sz="1200"/>
            </a:lvl1pPr>
          </a:lstStyle>
          <a:p>
            <a:endParaRPr lang="da-DK"/>
          </a:p>
        </p:txBody>
      </p:sp>
      <p:sp>
        <p:nvSpPr>
          <p:cNvPr id="5" name="Pladsholder til diasnummer 4"/>
          <p:cNvSpPr>
            <a:spLocks noGrp="1"/>
          </p:cNvSpPr>
          <p:nvPr>
            <p:ph type="sldNum" sz="quarter" idx="3"/>
          </p:nvPr>
        </p:nvSpPr>
        <p:spPr>
          <a:xfrm>
            <a:off x="3855079" y="9445540"/>
            <a:ext cx="2948997" cy="496866"/>
          </a:xfrm>
          <a:prstGeom prst="rect">
            <a:avLst/>
          </a:prstGeom>
        </p:spPr>
        <p:txBody>
          <a:bodyPr vert="horz" lIns="91431" tIns="45715" rIns="91431" bIns="45715" rtlCol="0" anchor="b"/>
          <a:lstStyle>
            <a:lvl1pPr algn="r">
              <a:defRPr sz="1200"/>
            </a:lvl1pPr>
          </a:lstStyle>
          <a:p>
            <a:fld id="{6849FA29-086D-4798-9FBE-4AB49996175D}" type="slidenum">
              <a:rPr lang="da-DK" smtClean="0"/>
              <a:pPr/>
              <a:t>‹nr.›</a:t>
            </a:fld>
            <a:endParaRPr lang="da-DK"/>
          </a:p>
        </p:txBody>
      </p:sp>
    </p:spTree>
    <p:extLst>
      <p:ext uri="{BB962C8B-B14F-4D97-AF65-F5344CB8AC3E}">
        <p14:creationId xmlns:p14="http://schemas.microsoft.com/office/powerpoint/2010/main" val="2207913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1"/>
            <a:ext cx="2948997" cy="496866"/>
          </a:xfrm>
          <a:prstGeom prst="rect">
            <a:avLst/>
          </a:prstGeom>
        </p:spPr>
        <p:txBody>
          <a:bodyPr vert="horz" lIns="91431" tIns="45715" rIns="91431" bIns="45715" rtlCol="0"/>
          <a:lstStyle>
            <a:lvl1pPr algn="l">
              <a:defRPr sz="1200"/>
            </a:lvl1pPr>
          </a:lstStyle>
          <a:p>
            <a:endParaRPr lang="da-DK"/>
          </a:p>
        </p:txBody>
      </p:sp>
      <p:sp>
        <p:nvSpPr>
          <p:cNvPr id="3" name="Pladsholder til dato 2"/>
          <p:cNvSpPr>
            <a:spLocks noGrp="1"/>
          </p:cNvSpPr>
          <p:nvPr>
            <p:ph type="dt" idx="1"/>
          </p:nvPr>
        </p:nvSpPr>
        <p:spPr>
          <a:xfrm>
            <a:off x="3855079" y="1"/>
            <a:ext cx="2948997" cy="496866"/>
          </a:xfrm>
          <a:prstGeom prst="rect">
            <a:avLst/>
          </a:prstGeom>
        </p:spPr>
        <p:txBody>
          <a:bodyPr vert="horz" lIns="91431" tIns="45715" rIns="91431" bIns="45715" rtlCol="0"/>
          <a:lstStyle>
            <a:lvl1pPr algn="r">
              <a:defRPr sz="1200"/>
            </a:lvl1pPr>
          </a:lstStyle>
          <a:p>
            <a:fld id="{B8EB5A29-FD57-4A7D-AE54-82C6BD3298B2}" type="datetimeFigureOut">
              <a:rPr lang="da-DK" smtClean="0"/>
              <a:pPr/>
              <a:t>05-12-2016</a:t>
            </a:fld>
            <a:endParaRPr lang="da-DK"/>
          </a:p>
        </p:txBody>
      </p:sp>
      <p:sp>
        <p:nvSpPr>
          <p:cNvPr id="4" name="Pladsholder til diasbillede 3"/>
          <p:cNvSpPr>
            <a:spLocks noGrp="1" noRot="1" noChangeAspect="1"/>
          </p:cNvSpPr>
          <p:nvPr>
            <p:ph type="sldImg" idx="2"/>
          </p:nvPr>
        </p:nvSpPr>
        <p:spPr>
          <a:xfrm>
            <a:off x="915988" y="746125"/>
            <a:ext cx="4973637" cy="3730625"/>
          </a:xfrm>
          <a:prstGeom prst="rect">
            <a:avLst/>
          </a:prstGeom>
          <a:noFill/>
          <a:ln w="12700">
            <a:solidFill>
              <a:prstClr val="black"/>
            </a:solidFill>
          </a:ln>
        </p:spPr>
        <p:txBody>
          <a:bodyPr vert="horz" lIns="91431" tIns="45715" rIns="91431" bIns="45715" rtlCol="0" anchor="ctr"/>
          <a:lstStyle/>
          <a:p>
            <a:endParaRPr lang="da-DK"/>
          </a:p>
        </p:txBody>
      </p:sp>
      <p:sp>
        <p:nvSpPr>
          <p:cNvPr id="5" name="Pladsholder til noter 4"/>
          <p:cNvSpPr>
            <a:spLocks noGrp="1"/>
          </p:cNvSpPr>
          <p:nvPr>
            <p:ph type="body" sz="quarter" idx="3"/>
          </p:nvPr>
        </p:nvSpPr>
        <p:spPr>
          <a:xfrm>
            <a:off x="679947" y="4722770"/>
            <a:ext cx="5445721" cy="4475184"/>
          </a:xfrm>
          <a:prstGeom prst="rect">
            <a:avLst/>
          </a:prstGeom>
        </p:spPr>
        <p:txBody>
          <a:bodyPr vert="horz" lIns="91431" tIns="45715" rIns="91431" bIns="45715"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1" y="9445540"/>
            <a:ext cx="2948997" cy="496866"/>
          </a:xfrm>
          <a:prstGeom prst="rect">
            <a:avLst/>
          </a:prstGeom>
        </p:spPr>
        <p:txBody>
          <a:bodyPr vert="horz" lIns="91431" tIns="45715" rIns="91431" bIns="45715" rtlCol="0" anchor="b"/>
          <a:lstStyle>
            <a:lvl1pPr algn="l">
              <a:defRPr sz="1200"/>
            </a:lvl1pPr>
          </a:lstStyle>
          <a:p>
            <a:endParaRPr lang="da-DK"/>
          </a:p>
        </p:txBody>
      </p:sp>
      <p:sp>
        <p:nvSpPr>
          <p:cNvPr id="7" name="Pladsholder til diasnummer 6"/>
          <p:cNvSpPr>
            <a:spLocks noGrp="1"/>
          </p:cNvSpPr>
          <p:nvPr>
            <p:ph type="sldNum" sz="quarter" idx="5"/>
          </p:nvPr>
        </p:nvSpPr>
        <p:spPr>
          <a:xfrm>
            <a:off x="3855079" y="9445540"/>
            <a:ext cx="2948997" cy="496866"/>
          </a:xfrm>
          <a:prstGeom prst="rect">
            <a:avLst/>
          </a:prstGeom>
        </p:spPr>
        <p:txBody>
          <a:bodyPr vert="horz" lIns="91431" tIns="45715" rIns="91431" bIns="45715" rtlCol="0" anchor="b"/>
          <a:lstStyle>
            <a:lvl1pPr algn="r">
              <a:defRPr sz="1200"/>
            </a:lvl1pPr>
          </a:lstStyle>
          <a:p>
            <a:fld id="{7B4EB5B9-781C-43E8-AB74-2F3BD63D9DD2}" type="slidenum">
              <a:rPr lang="da-DK" smtClean="0"/>
              <a:pPr/>
              <a:t>‹nr.›</a:t>
            </a:fld>
            <a:endParaRPr lang="da-DK"/>
          </a:p>
        </p:txBody>
      </p:sp>
    </p:spTree>
    <p:extLst>
      <p:ext uri="{BB962C8B-B14F-4D97-AF65-F5344CB8AC3E}">
        <p14:creationId xmlns:p14="http://schemas.microsoft.com/office/powerpoint/2010/main" val="1116925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7B4EB5B9-781C-43E8-AB74-2F3BD63D9DD2}" type="slidenum">
              <a:rPr lang="da-DK" smtClean="0"/>
              <a:pPr/>
              <a:t>1</a:t>
            </a:fld>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R; T notation is </a:t>
            </a:r>
            <a:r>
              <a:rPr lang="da-DK" dirty="0" err="1" smtClean="0"/>
              <a:t>known</a:t>
            </a:r>
            <a:r>
              <a:rPr lang="da-DK" dirty="0" smtClean="0"/>
              <a:t> from guidelines </a:t>
            </a:r>
            <a:r>
              <a:rPr lang="da-DK" dirty="0" err="1" smtClean="0"/>
              <a:t>MiFID</a:t>
            </a:r>
            <a:r>
              <a:rPr lang="da-DK" dirty="0" smtClean="0"/>
              <a:t> II </a:t>
            </a:r>
            <a:r>
              <a:rPr lang="da-DK" dirty="0" err="1" smtClean="0"/>
              <a:t>transaction</a:t>
            </a:r>
            <a:r>
              <a:rPr lang="da-DK" dirty="0" smtClean="0"/>
              <a:t> </a:t>
            </a:r>
            <a:r>
              <a:rPr lang="da-DK" dirty="0" err="1" smtClean="0"/>
              <a:t>reporting</a:t>
            </a:r>
            <a:r>
              <a:rPr lang="da-DK" dirty="0" smtClean="0"/>
              <a:t>. See </a:t>
            </a:r>
            <a:r>
              <a:rPr lang="da-DK" dirty="0" err="1" smtClean="0"/>
              <a:t>chapter</a:t>
            </a:r>
            <a:r>
              <a:rPr lang="da-DK" dirty="0" smtClean="0"/>
              <a:t> 8 </a:t>
            </a:r>
            <a:r>
              <a:rPr lang="da-DK" dirty="0" err="1" smtClean="0"/>
              <a:t>Annexes</a:t>
            </a:r>
            <a:r>
              <a:rPr lang="da-DK" dirty="0" smtClean="0"/>
              <a:t>.</a:t>
            </a:r>
            <a:endParaRPr lang="da-DK" dirty="0"/>
          </a:p>
        </p:txBody>
      </p:sp>
      <p:sp>
        <p:nvSpPr>
          <p:cNvPr id="4" name="Pladsholder til diasnummer 3"/>
          <p:cNvSpPr>
            <a:spLocks noGrp="1"/>
          </p:cNvSpPr>
          <p:nvPr>
            <p:ph type="sldNum" sz="quarter" idx="10"/>
          </p:nvPr>
        </p:nvSpPr>
        <p:spPr/>
        <p:txBody>
          <a:bodyPr/>
          <a:lstStyle/>
          <a:p>
            <a:pPr>
              <a:defRPr/>
            </a:pPr>
            <a:fld id="{A48100D0-7A1C-43E7-BEB3-48D637456CA1}" type="slidenum">
              <a:rPr lang="da-DK" smtClean="0"/>
              <a:pPr>
                <a:defRPr/>
              </a:pPr>
              <a:t>10</a:t>
            </a:fld>
            <a:endParaRPr lang="da-DK"/>
          </a:p>
        </p:txBody>
      </p:sp>
    </p:spTree>
    <p:extLst>
      <p:ext uri="{BB962C8B-B14F-4D97-AF65-F5344CB8AC3E}">
        <p14:creationId xmlns:p14="http://schemas.microsoft.com/office/powerpoint/2010/main" val="2671744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11</a:t>
            </a:fld>
            <a:endParaRPr lang="da-DK"/>
          </a:p>
        </p:txBody>
      </p:sp>
    </p:spTree>
    <p:extLst>
      <p:ext uri="{BB962C8B-B14F-4D97-AF65-F5344CB8AC3E}">
        <p14:creationId xmlns:p14="http://schemas.microsoft.com/office/powerpoint/2010/main" val="2214070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12</a:t>
            </a:fld>
            <a:endParaRPr lang="da-DK"/>
          </a:p>
        </p:txBody>
      </p:sp>
    </p:spTree>
    <p:extLst>
      <p:ext uri="{BB962C8B-B14F-4D97-AF65-F5344CB8AC3E}">
        <p14:creationId xmlns:p14="http://schemas.microsoft.com/office/powerpoint/2010/main" val="1847646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13</a:t>
            </a:fld>
            <a:endParaRPr lang="da-DK"/>
          </a:p>
        </p:txBody>
      </p:sp>
    </p:spTree>
    <p:extLst>
      <p:ext uri="{BB962C8B-B14F-4D97-AF65-F5344CB8AC3E}">
        <p14:creationId xmlns:p14="http://schemas.microsoft.com/office/powerpoint/2010/main" val="3015872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B4EB5B9-781C-43E8-AB74-2F3BD63D9DD2}" type="slidenum">
              <a:rPr lang="da-DK" smtClean="0"/>
              <a:pPr/>
              <a:t>14</a:t>
            </a:fld>
            <a:endParaRPr lang="da-DK"/>
          </a:p>
        </p:txBody>
      </p:sp>
    </p:spTree>
    <p:extLst>
      <p:ext uri="{BB962C8B-B14F-4D97-AF65-F5344CB8AC3E}">
        <p14:creationId xmlns:p14="http://schemas.microsoft.com/office/powerpoint/2010/main" val="1159127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dirty="0"/>
              <a:t>note XXX represent the value. The MIC XXXX is actually a valid MIC code.</a:t>
            </a:r>
          </a:p>
          <a:p>
            <a:r>
              <a:rPr lang="en-US" dirty="0"/>
              <a:t>290:When using 'DEAL' Buyer Identification or Seller Identification or both of them should be identical with the executing entity identification code.</a:t>
            </a:r>
            <a:r>
              <a:rPr lang="en-US" dirty="0" smtClean="0"/>
              <a:t> </a:t>
            </a:r>
            <a:endParaRPr lang="en-US" dirty="0"/>
          </a:p>
          <a:p>
            <a:r>
              <a:rPr lang="en-US" dirty="0"/>
              <a:t>381:In case the CFI code is available in the instrument reference data (transaction in an instruments admitted to trading):</a:t>
            </a:r>
            <a:br>
              <a:rPr lang="en-US" dirty="0"/>
            </a:br>
            <a:r>
              <a:rPr lang="en-US" dirty="0"/>
              <a:t>Field is mandatory where the CFI of the instrument in the reference data is SC**** (CDS) </a:t>
            </a:r>
          </a:p>
          <a:p>
            <a:r>
              <a:rPr lang="en-US" dirty="0"/>
              <a:t>370:This field is mandatory where: Field 36 is an EEA trading venue or trading platform outside the Union</a:t>
            </a:r>
            <a:r>
              <a:rPr lang="en-US" dirty="0" smtClean="0"/>
              <a:t> </a:t>
            </a:r>
          </a:p>
          <a:p>
            <a:r>
              <a:rPr lang="da-DK" dirty="0" smtClean="0"/>
              <a:t>450: </a:t>
            </a:r>
            <a:r>
              <a:rPr lang="en-US" dirty="0"/>
              <a:t>Field can be only populated when field 44 was also populated</a:t>
            </a:r>
            <a:r>
              <a:rPr lang="en-US" dirty="0" smtClean="0"/>
              <a:t> </a:t>
            </a:r>
          </a:p>
          <a:p>
            <a:r>
              <a:rPr lang="en-US" dirty="0" smtClean="0"/>
              <a:t>610: </a:t>
            </a:r>
            <a:r>
              <a:rPr lang="en-US" dirty="0"/>
              <a:t>This field should NOT be populated where:</a:t>
            </a:r>
            <a:br>
              <a:rPr lang="en-US" dirty="0"/>
            </a:br>
            <a:r>
              <a:rPr lang="en-US" dirty="0"/>
              <a:t>1. Field 36 is 'XOFF', 'XXXX' or a non-EEA venue</a:t>
            </a:r>
            <a:r>
              <a:rPr lang="en-US" dirty="0" smtClean="0"/>
              <a:t> </a:t>
            </a:r>
            <a:endParaRPr lang="da-DK" dirty="0"/>
          </a:p>
        </p:txBody>
      </p:sp>
      <p:sp>
        <p:nvSpPr>
          <p:cNvPr id="4" name="Pladsholder til diasnummer 3"/>
          <p:cNvSpPr>
            <a:spLocks noGrp="1"/>
          </p:cNvSpPr>
          <p:nvPr>
            <p:ph type="sldNum" sz="quarter" idx="10"/>
          </p:nvPr>
        </p:nvSpPr>
        <p:spPr/>
        <p:txBody>
          <a:bodyPr/>
          <a:lstStyle/>
          <a:p>
            <a:pPr>
              <a:defRPr/>
            </a:pPr>
            <a:fld id="{A48100D0-7A1C-43E7-BEB3-48D637456CA1}" type="slidenum">
              <a:rPr lang="da-DK" smtClean="0"/>
              <a:pPr>
                <a:defRPr/>
              </a:pPr>
              <a:t>15</a:t>
            </a:fld>
            <a:endParaRPr lang="da-DK"/>
          </a:p>
        </p:txBody>
      </p:sp>
    </p:spTree>
    <p:extLst>
      <p:ext uri="{BB962C8B-B14F-4D97-AF65-F5344CB8AC3E}">
        <p14:creationId xmlns:p14="http://schemas.microsoft.com/office/powerpoint/2010/main" val="14660934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My Standard reference</a:t>
            </a:r>
            <a:endParaRPr lang="da-DK" dirty="0"/>
          </a:p>
        </p:txBody>
      </p:sp>
      <p:sp>
        <p:nvSpPr>
          <p:cNvPr id="4" name="Pladsholder til diasnummer 3"/>
          <p:cNvSpPr>
            <a:spLocks noGrp="1"/>
          </p:cNvSpPr>
          <p:nvPr>
            <p:ph type="sldNum" sz="quarter" idx="10"/>
          </p:nvPr>
        </p:nvSpPr>
        <p:spPr/>
        <p:txBody>
          <a:bodyPr/>
          <a:lstStyle/>
          <a:p>
            <a:pPr>
              <a:defRPr/>
            </a:pPr>
            <a:fld id="{A48100D0-7A1C-43E7-BEB3-48D637456CA1}" type="slidenum">
              <a:rPr lang="da-DK" smtClean="0"/>
              <a:pPr>
                <a:defRPr/>
              </a:pPr>
              <a:t>16</a:t>
            </a:fld>
            <a:endParaRPr lang="da-DK"/>
          </a:p>
        </p:txBody>
      </p:sp>
    </p:spTree>
    <p:extLst>
      <p:ext uri="{BB962C8B-B14F-4D97-AF65-F5344CB8AC3E}">
        <p14:creationId xmlns:p14="http://schemas.microsoft.com/office/powerpoint/2010/main" val="15545695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B4EB5B9-781C-43E8-AB74-2F3BD63D9DD2}" type="slidenum">
              <a:rPr lang="da-DK" smtClean="0"/>
              <a:pPr/>
              <a:t>17</a:t>
            </a:fld>
            <a:endParaRPr lang="da-DK"/>
          </a:p>
        </p:txBody>
      </p:sp>
    </p:spTree>
    <p:extLst>
      <p:ext uri="{BB962C8B-B14F-4D97-AF65-F5344CB8AC3E}">
        <p14:creationId xmlns:p14="http://schemas.microsoft.com/office/powerpoint/2010/main" val="4206551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Technical Reporting</a:t>
            </a:r>
            <a:r>
              <a:rPr lang="da-DK" baseline="0" dirty="0" smtClean="0"/>
              <a:t> </a:t>
            </a:r>
            <a:r>
              <a:rPr lang="da-DK" baseline="0" dirty="0" err="1" smtClean="0"/>
              <a:t>Instructions</a:t>
            </a:r>
            <a:r>
              <a:rPr lang="da-DK" baseline="0" dirty="0" smtClean="0"/>
              <a:t>:</a:t>
            </a:r>
          </a:p>
          <a:p>
            <a:r>
              <a:rPr lang="da-DK" baseline="0" dirty="0" smtClean="0"/>
              <a:t>#34 Missing feedback</a:t>
            </a:r>
          </a:p>
          <a:p>
            <a:r>
              <a:rPr lang="da-DK" baseline="0" dirty="0" smtClean="0"/>
              <a:t>#37 Must analyse </a:t>
            </a:r>
            <a:r>
              <a:rPr lang="da-DK" baseline="0" dirty="0" err="1" smtClean="0"/>
              <a:t>fb</a:t>
            </a:r>
            <a:endParaRPr lang="da-DK" baseline="0" dirty="0" smtClean="0"/>
          </a:p>
          <a:p>
            <a:r>
              <a:rPr lang="da-DK" baseline="0" dirty="0" smtClean="0"/>
              <a:t>#66 Update</a:t>
            </a:r>
          </a:p>
          <a:p>
            <a:r>
              <a:rPr lang="da-DK" baseline="0" dirty="0" smtClean="0"/>
              <a:t>#39 manual </a:t>
            </a:r>
            <a:r>
              <a:rPr lang="da-DK" baseline="0" dirty="0" err="1" smtClean="0"/>
              <a:t>process</a:t>
            </a:r>
            <a:endParaRPr lang="da-DK" dirty="0"/>
          </a:p>
        </p:txBody>
      </p:sp>
      <p:sp>
        <p:nvSpPr>
          <p:cNvPr id="4" name="Pladsholder til diasnummer 3"/>
          <p:cNvSpPr>
            <a:spLocks noGrp="1"/>
          </p:cNvSpPr>
          <p:nvPr>
            <p:ph type="sldNum" sz="quarter" idx="10"/>
          </p:nvPr>
        </p:nvSpPr>
        <p:spPr/>
        <p:txBody>
          <a:bodyPr/>
          <a:lstStyle/>
          <a:p>
            <a:pPr>
              <a:defRPr/>
            </a:pPr>
            <a:fld id="{A48100D0-7A1C-43E7-BEB3-48D637456CA1}" type="slidenum">
              <a:rPr lang="da-DK" smtClean="0"/>
              <a:pPr>
                <a:defRPr/>
              </a:pPr>
              <a:t>18</a:t>
            </a:fld>
            <a:endParaRPr lang="da-DK"/>
          </a:p>
        </p:txBody>
      </p:sp>
    </p:spTree>
    <p:extLst>
      <p:ext uri="{BB962C8B-B14F-4D97-AF65-F5344CB8AC3E}">
        <p14:creationId xmlns:p14="http://schemas.microsoft.com/office/powerpoint/2010/main" val="2292906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B4EB5B9-781C-43E8-AB74-2F3BD63D9DD2}" type="slidenum">
              <a:rPr lang="da-DK" smtClean="0"/>
              <a:pPr/>
              <a:t>19</a:t>
            </a:fld>
            <a:endParaRPr lang="da-DK"/>
          </a:p>
        </p:txBody>
      </p:sp>
    </p:spTree>
    <p:extLst>
      <p:ext uri="{BB962C8B-B14F-4D97-AF65-F5344CB8AC3E}">
        <p14:creationId xmlns:p14="http://schemas.microsoft.com/office/powerpoint/2010/main" val="63683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2</a:t>
            </a:fld>
            <a:endParaRPr lang="da-DK"/>
          </a:p>
        </p:txBody>
      </p:sp>
    </p:spTree>
    <p:extLst>
      <p:ext uri="{BB962C8B-B14F-4D97-AF65-F5344CB8AC3E}">
        <p14:creationId xmlns:p14="http://schemas.microsoft.com/office/powerpoint/2010/main" val="42894390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20</a:t>
            </a:fld>
            <a:endParaRPr lang="da-DK"/>
          </a:p>
        </p:txBody>
      </p:sp>
    </p:spTree>
    <p:extLst>
      <p:ext uri="{BB962C8B-B14F-4D97-AF65-F5344CB8AC3E}">
        <p14:creationId xmlns:p14="http://schemas.microsoft.com/office/powerpoint/2010/main" val="30002626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21</a:t>
            </a:fld>
            <a:endParaRPr lang="da-DK"/>
          </a:p>
        </p:txBody>
      </p:sp>
    </p:spTree>
    <p:extLst>
      <p:ext uri="{BB962C8B-B14F-4D97-AF65-F5344CB8AC3E}">
        <p14:creationId xmlns:p14="http://schemas.microsoft.com/office/powerpoint/2010/main" val="28758791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22</a:t>
            </a:fld>
            <a:endParaRPr lang="da-DK"/>
          </a:p>
        </p:txBody>
      </p:sp>
    </p:spTree>
    <p:extLst>
      <p:ext uri="{BB962C8B-B14F-4D97-AF65-F5344CB8AC3E}">
        <p14:creationId xmlns:p14="http://schemas.microsoft.com/office/powerpoint/2010/main" val="29982571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23</a:t>
            </a:fld>
            <a:endParaRPr lang="da-DK"/>
          </a:p>
        </p:txBody>
      </p:sp>
    </p:spTree>
    <p:extLst>
      <p:ext uri="{BB962C8B-B14F-4D97-AF65-F5344CB8AC3E}">
        <p14:creationId xmlns:p14="http://schemas.microsoft.com/office/powerpoint/2010/main" val="21424296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24</a:t>
            </a:fld>
            <a:endParaRPr lang="da-DK"/>
          </a:p>
        </p:txBody>
      </p:sp>
    </p:spTree>
    <p:extLst>
      <p:ext uri="{BB962C8B-B14F-4D97-AF65-F5344CB8AC3E}">
        <p14:creationId xmlns:p14="http://schemas.microsoft.com/office/powerpoint/2010/main" val="18736390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25</a:t>
            </a:fld>
            <a:endParaRPr lang="da-DK"/>
          </a:p>
        </p:txBody>
      </p:sp>
    </p:spTree>
    <p:extLst>
      <p:ext uri="{BB962C8B-B14F-4D97-AF65-F5344CB8AC3E}">
        <p14:creationId xmlns:p14="http://schemas.microsoft.com/office/powerpoint/2010/main" val="4290687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3</a:t>
            </a:fld>
            <a:endParaRPr lang="da-DK"/>
          </a:p>
        </p:txBody>
      </p:sp>
    </p:spTree>
    <p:extLst>
      <p:ext uri="{BB962C8B-B14F-4D97-AF65-F5344CB8AC3E}">
        <p14:creationId xmlns:p14="http://schemas.microsoft.com/office/powerpoint/2010/main" val="1869426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4</a:t>
            </a:fld>
            <a:endParaRPr lang="da-DK"/>
          </a:p>
        </p:txBody>
      </p:sp>
    </p:spTree>
    <p:extLst>
      <p:ext uri="{BB962C8B-B14F-4D97-AF65-F5344CB8AC3E}">
        <p14:creationId xmlns:p14="http://schemas.microsoft.com/office/powerpoint/2010/main" val="1849425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5</a:t>
            </a:fld>
            <a:endParaRPr lang="da-DK"/>
          </a:p>
        </p:txBody>
      </p:sp>
    </p:spTree>
    <p:extLst>
      <p:ext uri="{BB962C8B-B14F-4D97-AF65-F5344CB8AC3E}">
        <p14:creationId xmlns:p14="http://schemas.microsoft.com/office/powerpoint/2010/main" val="968959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6</a:t>
            </a:fld>
            <a:endParaRPr lang="da-DK"/>
          </a:p>
        </p:txBody>
      </p:sp>
    </p:spTree>
    <p:extLst>
      <p:ext uri="{BB962C8B-B14F-4D97-AF65-F5344CB8AC3E}">
        <p14:creationId xmlns:p14="http://schemas.microsoft.com/office/powerpoint/2010/main" val="1241688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7</a:t>
            </a:fld>
            <a:endParaRPr lang="da-DK"/>
          </a:p>
        </p:txBody>
      </p:sp>
    </p:spTree>
    <p:extLst>
      <p:ext uri="{BB962C8B-B14F-4D97-AF65-F5344CB8AC3E}">
        <p14:creationId xmlns:p14="http://schemas.microsoft.com/office/powerpoint/2010/main" val="2772212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8</a:t>
            </a:fld>
            <a:endParaRPr lang="da-DK"/>
          </a:p>
        </p:txBody>
      </p:sp>
    </p:spTree>
    <p:extLst>
      <p:ext uri="{BB962C8B-B14F-4D97-AF65-F5344CB8AC3E}">
        <p14:creationId xmlns:p14="http://schemas.microsoft.com/office/powerpoint/2010/main" val="2193103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B4EB5B9-781C-43E8-AB74-2F3BD63D9DD2}" type="slidenum">
              <a:rPr lang="da-DK" smtClean="0"/>
              <a:pPr/>
              <a:t>9</a:t>
            </a:fld>
            <a:endParaRPr lang="da-DK"/>
          </a:p>
        </p:txBody>
      </p:sp>
    </p:spTree>
    <p:extLst>
      <p:ext uri="{BB962C8B-B14F-4D97-AF65-F5344CB8AC3E}">
        <p14:creationId xmlns:p14="http://schemas.microsoft.com/office/powerpoint/2010/main" val="4285136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785926"/>
            <a:ext cx="8229600" cy="2357454"/>
          </a:xfrm>
        </p:spPr>
        <p:txBody>
          <a:bodyPr/>
          <a:lstStyle>
            <a:lvl1pPr marL="0" indent="0">
              <a:defRPr sz="3200" b="0" i="0" baseline="0">
                <a:solidFill>
                  <a:schemeClr val="bg2"/>
                </a:solidFill>
                <a:latin typeface="Constantia" pitchFamily="18" charset="0"/>
              </a:defRPr>
            </a:lvl1pPr>
            <a:lvl2pPr>
              <a:defRPr sz="2800" b="1" i="0" baseline="0">
                <a:solidFill>
                  <a:srgbClr val="F0EDE4"/>
                </a:solidFill>
                <a:latin typeface="Constantia" pitchFamily="18" charset="0"/>
              </a:defRPr>
            </a:lvl2pPr>
          </a:lstStyle>
          <a:p>
            <a:pPr lvl="0"/>
            <a:r>
              <a:rPr lang="da-DK" smtClean="0"/>
              <a:t>Klik for at redigere typografi i masteren</a:t>
            </a:r>
          </a:p>
        </p:txBody>
      </p:sp>
      <p:sp>
        <p:nvSpPr>
          <p:cNvPr id="6" name="Pladsholder til tekst 5"/>
          <p:cNvSpPr>
            <a:spLocks noGrp="1"/>
          </p:cNvSpPr>
          <p:nvPr>
            <p:ph type="body" sz="quarter" idx="10"/>
          </p:nvPr>
        </p:nvSpPr>
        <p:spPr>
          <a:xfrm>
            <a:off x="428596" y="4286256"/>
            <a:ext cx="8286808" cy="2071702"/>
          </a:xfrm>
        </p:spPr>
        <p:txBody>
          <a:bodyPr/>
          <a:lstStyle>
            <a:lvl1pPr marL="0" indent="0">
              <a:defRPr sz="2800" b="0" i="0" baseline="0">
                <a:solidFill>
                  <a:schemeClr val="bg2"/>
                </a:solidFill>
                <a:latin typeface="Constantia" pitchFamily="18" charset="0"/>
              </a:defRPr>
            </a:lvl1pPr>
          </a:lstStyle>
          <a:p>
            <a:pPr lvl="0"/>
            <a:r>
              <a:rPr lang="da-DK" smtClean="0"/>
              <a:t>Klik for at redigere typografi i masteren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dirty="0" smtClean="0"/>
              <a:t>Klik for at redigere titeltypografi i masteren</a:t>
            </a:r>
            <a:endParaRPr lang="da-DK" dirty="0"/>
          </a:p>
        </p:txBody>
      </p:sp>
      <p:sp>
        <p:nvSpPr>
          <p:cNvPr id="3" name="Undertitel 2"/>
          <p:cNvSpPr>
            <a:spLocks noGrp="1"/>
          </p:cNvSpPr>
          <p:nvPr>
            <p:ph type="subTitle" idx="1"/>
          </p:nvPr>
        </p:nvSpPr>
        <p:spPr>
          <a:xfrm>
            <a:off x="1371600" y="3886200"/>
            <a:ext cx="6400800" cy="1752600"/>
          </a:xfrm>
        </p:spPr>
        <p:txBody>
          <a:bodyPr>
            <a:normAutofit/>
          </a:bodyPr>
          <a:lstStyle>
            <a:lvl1pPr marL="0" indent="0" algn="ctr">
              <a:buNone/>
              <a:defRPr sz="3200">
                <a:solidFill>
                  <a:srgbClr val="99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Klik for at redigere undertiteltypografien i masteren</a:t>
            </a:r>
            <a:endParaRPr lang="da-DK" dirty="0"/>
          </a:p>
        </p:txBody>
      </p:sp>
      <p:sp>
        <p:nvSpPr>
          <p:cNvPr id="9" name="Pladsholder til tekst 7"/>
          <p:cNvSpPr>
            <a:spLocks noGrp="1"/>
          </p:cNvSpPr>
          <p:nvPr>
            <p:ph type="body" sz="quarter" idx="10"/>
          </p:nvPr>
        </p:nvSpPr>
        <p:spPr>
          <a:xfrm>
            <a:off x="428596" y="6357938"/>
            <a:ext cx="8286808" cy="428625"/>
          </a:xfrm>
        </p:spPr>
        <p:txBody>
          <a:bodyPr>
            <a:noAutofit/>
          </a:bodyPr>
          <a:lstStyle>
            <a:lvl1pPr algn="r">
              <a:buNone/>
              <a:defRPr lang="da-DK" sz="2400" b="0" kern="1200" dirty="0" smtClean="0">
                <a:solidFill>
                  <a:srgbClr val="990000"/>
                </a:solidFill>
                <a:latin typeface="Constantia" pitchFamily="18" charset="0"/>
                <a:ea typeface="+mn-ea"/>
                <a:cs typeface="+mn-cs"/>
              </a:defRPr>
            </a:lvl1pPr>
          </a:lstStyle>
          <a:p>
            <a:pPr lvl="0"/>
            <a:r>
              <a:rPr lang="da-DK" dirty="0" smtClean="0"/>
              <a:t>Klik for at redigere typografi i masteren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28596" y="542334"/>
            <a:ext cx="8229600" cy="631844"/>
          </a:xfrm>
        </p:spPr>
        <p:txBody>
          <a:bodyPr>
            <a:normAutofit/>
          </a:bodyPr>
          <a:lstStyle>
            <a:lvl1pPr>
              <a:defRPr sz="2400"/>
            </a:lvl1pPr>
          </a:lstStyle>
          <a:p>
            <a:r>
              <a:rPr lang="da-DK" dirty="0" smtClean="0"/>
              <a:t>Klik for at redigere titeltypografi i masteren</a:t>
            </a:r>
            <a:endParaRPr lang="da-DK" dirty="0"/>
          </a:p>
        </p:txBody>
      </p:sp>
      <p:sp>
        <p:nvSpPr>
          <p:cNvPr id="3" name="Pladsholder til indhold 2"/>
          <p:cNvSpPr>
            <a:spLocks noGrp="1"/>
          </p:cNvSpPr>
          <p:nvPr>
            <p:ph idx="1"/>
          </p:nvPr>
        </p:nvSpPr>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p:txBody>
      </p:sp>
      <p:sp>
        <p:nvSpPr>
          <p:cNvPr id="7" name="Pladsholder til tekst 7"/>
          <p:cNvSpPr>
            <a:spLocks noGrp="1"/>
          </p:cNvSpPr>
          <p:nvPr>
            <p:ph type="body" sz="quarter" idx="10"/>
          </p:nvPr>
        </p:nvSpPr>
        <p:spPr>
          <a:xfrm>
            <a:off x="428596" y="6357938"/>
            <a:ext cx="8286808" cy="428625"/>
          </a:xfrm>
        </p:spPr>
        <p:txBody>
          <a:bodyPr>
            <a:noAutofit/>
          </a:bodyPr>
          <a:lstStyle>
            <a:lvl1pPr algn="r">
              <a:buNone/>
              <a:defRPr lang="da-DK" sz="2400" b="0" kern="1200" dirty="0" smtClean="0">
                <a:solidFill>
                  <a:srgbClr val="990000"/>
                </a:solidFill>
                <a:latin typeface="Constantia" pitchFamily="18" charset="0"/>
                <a:ea typeface="+mn-ea"/>
                <a:cs typeface="+mn-cs"/>
              </a:defRPr>
            </a:lvl1pPr>
          </a:lstStyle>
          <a:p>
            <a:pPr lvl="0"/>
            <a:r>
              <a:rPr lang="da-DK" dirty="0" smtClean="0"/>
              <a:t>Klik for at redigere typografi i masteren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200" b="0" cap="all"/>
            </a:lvl1p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722313" y="2906713"/>
            <a:ext cx="7772400" cy="1500187"/>
          </a:xfrm>
        </p:spPr>
        <p:txBody>
          <a:bodyPr anchor="b">
            <a:normAutofit/>
          </a:bodyPr>
          <a:lstStyle>
            <a:lvl1pPr marL="0" indent="0">
              <a:buNone/>
              <a:defRPr sz="2400" b="0">
                <a:solidFill>
                  <a:srgbClr val="99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dirty="0" smtClean="0"/>
              <a:t>Klik for at redigere typografi i masteren</a:t>
            </a:r>
          </a:p>
        </p:txBody>
      </p:sp>
      <p:sp>
        <p:nvSpPr>
          <p:cNvPr id="7" name="Pladsholder til tekst 7"/>
          <p:cNvSpPr>
            <a:spLocks noGrp="1"/>
          </p:cNvSpPr>
          <p:nvPr>
            <p:ph type="body" sz="quarter" idx="10"/>
          </p:nvPr>
        </p:nvSpPr>
        <p:spPr>
          <a:xfrm>
            <a:off x="428596" y="6357938"/>
            <a:ext cx="8286808" cy="428625"/>
          </a:xfrm>
        </p:spPr>
        <p:txBody>
          <a:bodyPr>
            <a:noAutofit/>
          </a:bodyPr>
          <a:lstStyle>
            <a:lvl1pPr algn="r">
              <a:buNone/>
              <a:defRPr lang="da-DK" sz="2400" b="0" kern="1200" dirty="0" smtClean="0">
                <a:solidFill>
                  <a:srgbClr val="990000"/>
                </a:solidFill>
                <a:latin typeface="Constantia" pitchFamily="18" charset="0"/>
                <a:ea typeface="+mn-ea"/>
                <a:cs typeface="+mn-cs"/>
              </a:defRPr>
            </a:lvl1pPr>
          </a:lstStyle>
          <a:p>
            <a:pPr lvl="0"/>
            <a:r>
              <a:rPr lang="da-DK" dirty="0" smtClean="0"/>
              <a:t>Klik for at redigere typografi i masteren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titeltypografi i masteren</a:t>
            </a:r>
            <a:endParaRPr lang="da-DK" dirty="0"/>
          </a:p>
        </p:txBody>
      </p:sp>
      <p:sp>
        <p:nvSpPr>
          <p:cNvPr id="3" name="Pladsholder til indhold 2"/>
          <p:cNvSpPr>
            <a:spLocks noGrp="1"/>
          </p:cNvSpPr>
          <p:nvPr>
            <p:ph sz="half" idx="1"/>
          </p:nvPr>
        </p:nvSpPr>
        <p:spPr>
          <a:xfrm>
            <a:off x="457200" y="1214422"/>
            <a:ext cx="4038600" cy="4911741"/>
          </a:xfrm>
        </p:spPr>
        <p:txBody>
          <a:bodyPr/>
          <a:lstStyle>
            <a:lvl1pPr>
              <a:defRPr sz="2000"/>
            </a:lvl1pPr>
            <a:lvl2pPr>
              <a:defRPr sz="1800"/>
            </a:lvl2pPr>
            <a:lvl3pPr>
              <a:defRPr sz="1600"/>
            </a:lvl3pPr>
            <a:lvl4pPr>
              <a:defRPr sz="1200"/>
            </a:lvl4pPr>
            <a:lvl5pPr>
              <a:defRPr sz="1800"/>
            </a:lvl5pPr>
            <a:lvl6pPr>
              <a:defRPr sz="1800"/>
            </a:lvl6pPr>
            <a:lvl7pPr>
              <a:defRPr sz="1800"/>
            </a:lvl7pPr>
            <a:lvl8pPr>
              <a:defRPr sz="1800"/>
            </a:lvl8pPr>
            <a:lvl9pPr>
              <a:defRPr sz="18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p:txBody>
      </p:sp>
      <p:sp>
        <p:nvSpPr>
          <p:cNvPr id="4" name="Pladsholder til indhold 3"/>
          <p:cNvSpPr>
            <a:spLocks noGrp="1"/>
          </p:cNvSpPr>
          <p:nvPr>
            <p:ph sz="half" idx="2"/>
          </p:nvPr>
        </p:nvSpPr>
        <p:spPr>
          <a:xfrm>
            <a:off x="4648200" y="1214422"/>
            <a:ext cx="4038600" cy="4911741"/>
          </a:xfrm>
        </p:spPr>
        <p:txBody>
          <a:bodyPr/>
          <a:lstStyle>
            <a:lvl1pPr>
              <a:defRPr lang="da-DK" sz="2000" kern="1200" dirty="0" smtClean="0">
                <a:solidFill>
                  <a:schemeClr val="tx1"/>
                </a:solidFill>
                <a:latin typeface="Arial" pitchFamily="34" charset="0"/>
                <a:ea typeface="+mn-ea"/>
                <a:cs typeface="Arial" pitchFamily="34" charset="0"/>
              </a:defRPr>
            </a:lvl1pPr>
            <a:lvl2pPr>
              <a:defRPr lang="da-DK" sz="1800" kern="1200" dirty="0" smtClean="0">
                <a:solidFill>
                  <a:schemeClr val="tx1"/>
                </a:solidFill>
                <a:latin typeface="Arial" pitchFamily="34" charset="0"/>
                <a:ea typeface="+mn-ea"/>
                <a:cs typeface="Arial" pitchFamily="34" charset="0"/>
              </a:defRPr>
            </a:lvl2pPr>
            <a:lvl3pPr>
              <a:defRPr lang="da-DK" sz="1600" kern="1200" dirty="0" smtClean="0">
                <a:solidFill>
                  <a:schemeClr val="tx1"/>
                </a:solidFill>
                <a:latin typeface="Arial" pitchFamily="34" charset="0"/>
                <a:ea typeface="+mn-ea"/>
                <a:cs typeface="Arial" pitchFamily="34" charset="0"/>
              </a:defRPr>
            </a:lvl3pPr>
            <a:lvl4pPr>
              <a:defRPr lang="da-DK" sz="1200" kern="1200" dirty="0" smtClean="0">
                <a:solidFill>
                  <a:schemeClr val="tx1"/>
                </a:solidFill>
                <a:latin typeface="Arial" pitchFamily="34" charset="0"/>
                <a:ea typeface="+mn-ea"/>
                <a:cs typeface="Arial" pitchFamily="34" charset="0"/>
              </a:defRPr>
            </a:lvl4pPr>
            <a:lvl5pPr>
              <a:defRPr sz="1800"/>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990000"/>
              </a:buClr>
              <a:buFont typeface="Arial" pitchFamily="34" charset="0"/>
              <a:buChar char="•"/>
              <a:tabLst/>
            </a:pPr>
            <a:r>
              <a:rPr lang="da-DK" dirty="0" smtClean="0"/>
              <a:t>Klik for at redigere typografi i masteren</a:t>
            </a:r>
          </a:p>
          <a:p>
            <a:pPr marL="742950" lvl="1" indent="-285750" algn="l" defTabSz="914400" rtl="0" eaLnBrk="1" latinLnBrk="0" hangingPunct="1">
              <a:spcBef>
                <a:spcPct val="20000"/>
              </a:spcBef>
              <a:buClr>
                <a:srgbClr val="990000"/>
              </a:buClr>
              <a:buSzPct val="75000"/>
              <a:buFont typeface="Wingdings" pitchFamily="2" charset="2"/>
              <a:buChar char="§"/>
            </a:pPr>
            <a:r>
              <a:rPr lang="da-DK" dirty="0" smtClean="0"/>
              <a:t>Andet niveau</a:t>
            </a:r>
          </a:p>
          <a:p>
            <a:pPr lvl="2"/>
            <a:r>
              <a:rPr lang="da-DK" dirty="0" smtClean="0"/>
              <a:t>Tredje niveau</a:t>
            </a:r>
          </a:p>
          <a:p>
            <a:pPr lvl="3"/>
            <a:r>
              <a:rPr lang="da-DK" dirty="0" smtClean="0"/>
              <a:t>Fjerde niveau</a:t>
            </a:r>
          </a:p>
        </p:txBody>
      </p:sp>
      <p:sp>
        <p:nvSpPr>
          <p:cNvPr id="8" name="Pladsholder til tekst 7"/>
          <p:cNvSpPr>
            <a:spLocks noGrp="1"/>
          </p:cNvSpPr>
          <p:nvPr>
            <p:ph type="body" sz="quarter" idx="10"/>
          </p:nvPr>
        </p:nvSpPr>
        <p:spPr>
          <a:xfrm>
            <a:off x="428596" y="6357938"/>
            <a:ext cx="8286808" cy="428625"/>
          </a:xfrm>
        </p:spPr>
        <p:txBody>
          <a:bodyPr>
            <a:noAutofit/>
          </a:bodyPr>
          <a:lstStyle>
            <a:lvl1pPr algn="r">
              <a:buNone/>
              <a:defRPr lang="da-DK" sz="2400" b="0" kern="1200" dirty="0" smtClean="0">
                <a:solidFill>
                  <a:srgbClr val="990000"/>
                </a:solidFill>
                <a:latin typeface="Constantia" pitchFamily="18" charset="0"/>
                <a:ea typeface="+mn-ea"/>
                <a:cs typeface="+mn-cs"/>
              </a:defRPr>
            </a:lvl1pPr>
          </a:lstStyle>
          <a:p>
            <a:pPr lvl="0"/>
            <a:r>
              <a:rPr lang="da-DK" dirty="0" smtClean="0"/>
              <a:t>Klik for at redigere typografi i masteren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457200" y="1214423"/>
            <a:ext cx="4040188" cy="714380"/>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typografi i masteren</a:t>
            </a:r>
          </a:p>
        </p:txBody>
      </p:sp>
      <p:sp>
        <p:nvSpPr>
          <p:cNvPr id="4" name="Pladsholder til indhold 3"/>
          <p:cNvSpPr>
            <a:spLocks noGrp="1"/>
          </p:cNvSpPr>
          <p:nvPr>
            <p:ph sz="half" idx="2"/>
          </p:nvPr>
        </p:nvSpPr>
        <p:spPr>
          <a:xfrm>
            <a:off x="457200" y="2000240"/>
            <a:ext cx="4040188" cy="4125923"/>
          </a:xfrm>
        </p:spPr>
        <p:txBody>
          <a:bodyPr/>
          <a:lstStyle>
            <a:lvl1pPr>
              <a:defRPr sz="2000"/>
            </a:lvl1pPr>
            <a:lvl2pPr>
              <a:defRPr sz="1800"/>
            </a:lvl2pPr>
            <a:lvl3pPr>
              <a:defRPr sz="1600"/>
            </a:lvl3pPr>
            <a:lvl4pPr>
              <a:defRPr sz="1200"/>
            </a:lvl4pPr>
            <a:lvl5pPr>
              <a:defRPr sz="1600"/>
            </a:lvl5pPr>
            <a:lvl6pPr>
              <a:defRPr sz="1600"/>
            </a:lvl6pPr>
            <a:lvl7pPr>
              <a:defRPr sz="1600"/>
            </a:lvl7pPr>
            <a:lvl8pPr>
              <a:defRPr sz="1600"/>
            </a:lvl8pPr>
            <a:lvl9pPr>
              <a:defRPr sz="16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p:txBody>
      </p:sp>
      <p:sp>
        <p:nvSpPr>
          <p:cNvPr id="5" name="Pladsholder til tekst 4"/>
          <p:cNvSpPr>
            <a:spLocks noGrp="1"/>
          </p:cNvSpPr>
          <p:nvPr>
            <p:ph type="body" sz="quarter" idx="3"/>
          </p:nvPr>
        </p:nvSpPr>
        <p:spPr>
          <a:xfrm>
            <a:off x="4645025" y="1214423"/>
            <a:ext cx="4041775" cy="714379"/>
          </a:xfrm>
        </p:spPr>
        <p:txBody>
          <a:bodyPr anchor="b">
            <a:noAutofit/>
          </a:bodyPr>
          <a:lstStyle>
            <a:lvl1pPr marL="0" indent="0">
              <a:buNone/>
              <a:defRPr lang="da-DK" sz="2200" b="0" kern="1200" dirty="0" smtClean="0">
                <a:solidFill>
                  <a:schemeClr val="tx1"/>
                </a:solidFill>
                <a:latin typeface="Arial" pitchFamily="34" charset="0"/>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Clr>
                <a:srgbClr val="990000"/>
              </a:buClr>
              <a:buFont typeface="Arial" pitchFamily="34" charset="0"/>
              <a:buNone/>
              <a:tabLst/>
            </a:pPr>
            <a:r>
              <a:rPr lang="da-DK" dirty="0" smtClean="0"/>
              <a:t>Klik for at redigere typografi i masteren</a:t>
            </a:r>
          </a:p>
        </p:txBody>
      </p:sp>
      <p:sp>
        <p:nvSpPr>
          <p:cNvPr id="6" name="Pladsholder til indhold 5"/>
          <p:cNvSpPr>
            <a:spLocks noGrp="1"/>
          </p:cNvSpPr>
          <p:nvPr>
            <p:ph sz="quarter" idx="4"/>
          </p:nvPr>
        </p:nvSpPr>
        <p:spPr>
          <a:xfrm>
            <a:off x="4645025" y="2000240"/>
            <a:ext cx="4041775" cy="4125923"/>
          </a:xfrm>
        </p:spPr>
        <p:txBody>
          <a:bodyPr/>
          <a:lstStyle>
            <a:lvl1pPr>
              <a:defRPr sz="2000"/>
            </a:lvl1pPr>
            <a:lvl2pPr>
              <a:defRPr sz="1800"/>
            </a:lvl2pPr>
            <a:lvl3pPr>
              <a:defRPr lang="da-DK" sz="1600" kern="1200" dirty="0" smtClean="0">
                <a:solidFill>
                  <a:schemeClr val="tx1"/>
                </a:solidFill>
                <a:latin typeface="Arial" pitchFamily="34" charset="0"/>
                <a:ea typeface="+mn-ea"/>
                <a:cs typeface="Arial" pitchFamily="34" charset="0"/>
              </a:defRPr>
            </a:lvl3pPr>
            <a:lvl4pPr>
              <a:defRPr lang="da-DK" sz="1200" kern="1200" dirty="0" smtClean="0">
                <a:solidFill>
                  <a:schemeClr val="tx1"/>
                </a:solidFill>
                <a:latin typeface="Arial" pitchFamily="34" charset="0"/>
                <a:ea typeface="+mn-ea"/>
                <a:cs typeface="Arial" pitchFamily="34" charset="0"/>
              </a:defRPr>
            </a:lvl4pPr>
            <a:lvl5pPr>
              <a:defRPr sz="1600"/>
            </a:lvl5pPr>
            <a:lvl6pPr>
              <a:defRPr sz="1600"/>
            </a:lvl6pPr>
            <a:lvl7pPr>
              <a:defRPr sz="1600"/>
            </a:lvl7pPr>
            <a:lvl8pPr>
              <a:defRPr sz="1600"/>
            </a:lvl8pPr>
            <a:lvl9pPr>
              <a:defRPr sz="16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p:txBody>
      </p:sp>
      <p:sp>
        <p:nvSpPr>
          <p:cNvPr id="10" name="Pladsholder til tekst 7"/>
          <p:cNvSpPr>
            <a:spLocks noGrp="1"/>
          </p:cNvSpPr>
          <p:nvPr>
            <p:ph type="body" sz="quarter" idx="10"/>
          </p:nvPr>
        </p:nvSpPr>
        <p:spPr>
          <a:xfrm>
            <a:off x="428596" y="6357938"/>
            <a:ext cx="8286808" cy="428625"/>
          </a:xfrm>
        </p:spPr>
        <p:txBody>
          <a:bodyPr>
            <a:noAutofit/>
          </a:bodyPr>
          <a:lstStyle>
            <a:lvl1pPr algn="r">
              <a:buNone/>
              <a:defRPr lang="da-DK" sz="2400" b="0" kern="1200" dirty="0" smtClean="0">
                <a:solidFill>
                  <a:srgbClr val="990000"/>
                </a:solidFill>
                <a:latin typeface="Constantia" pitchFamily="18" charset="0"/>
                <a:ea typeface="+mn-ea"/>
                <a:cs typeface="+mn-cs"/>
              </a:defRPr>
            </a:lvl1pPr>
          </a:lstStyle>
          <a:p>
            <a:pPr lvl="0"/>
            <a:r>
              <a:rPr lang="da-DK" dirty="0" smtClean="0"/>
              <a:t>Klik for at redigere typografi i masteren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titeltypografi i masteren</a:t>
            </a:r>
            <a:endParaRPr lang="da-DK" dirty="0"/>
          </a:p>
        </p:txBody>
      </p:sp>
      <p:sp>
        <p:nvSpPr>
          <p:cNvPr id="6" name="Pladsholder til tekst 7"/>
          <p:cNvSpPr>
            <a:spLocks noGrp="1"/>
          </p:cNvSpPr>
          <p:nvPr>
            <p:ph type="body" sz="quarter" idx="10"/>
          </p:nvPr>
        </p:nvSpPr>
        <p:spPr>
          <a:xfrm>
            <a:off x="428596" y="6357938"/>
            <a:ext cx="8286808" cy="428625"/>
          </a:xfrm>
        </p:spPr>
        <p:txBody>
          <a:bodyPr>
            <a:noAutofit/>
          </a:bodyPr>
          <a:lstStyle>
            <a:lvl1pPr algn="r">
              <a:buNone/>
              <a:defRPr lang="da-DK" sz="2400" b="0" kern="1200" dirty="0" smtClean="0">
                <a:solidFill>
                  <a:srgbClr val="990000"/>
                </a:solidFill>
                <a:latin typeface="Constantia" pitchFamily="18" charset="0"/>
                <a:ea typeface="+mn-ea"/>
                <a:cs typeface="+mn-cs"/>
              </a:defRPr>
            </a:lvl1pPr>
          </a:lstStyle>
          <a:p>
            <a:pPr lvl="0"/>
            <a:r>
              <a:rPr lang="da-DK" dirty="0" smtClean="0"/>
              <a:t>Klik for at redigere typografi i masteren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2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756000" y="197266"/>
            <a:ext cx="7930800" cy="849600"/>
          </a:xfrm>
        </p:spPr>
        <p:txBody>
          <a:bodyPr/>
          <a:lstStyle>
            <a:lvl1pPr>
              <a:defRPr/>
            </a:lvl1pPr>
          </a:lstStyle>
          <a:p>
            <a:r>
              <a:rPr lang="da-DK" smtClean="0"/>
              <a:t>Klik for at redigere i master</a:t>
            </a:r>
            <a:endParaRPr lang="da-DK" dirty="0"/>
          </a:p>
        </p:txBody>
      </p:sp>
      <p:sp>
        <p:nvSpPr>
          <p:cNvPr id="3" name="Pladsholder til indhold 2"/>
          <p:cNvSpPr>
            <a:spLocks noGrp="1"/>
          </p:cNvSpPr>
          <p:nvPr>
            <p:ph idx="1"/>
          </p:nvPr>
        </p:nvSpPr>
        <p:spPr>
          <a:xfrm>
            <a:off x="755576" y="1268760"/>
            <a:ext cx="7920000" cy="476844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7" name="Pladsholder til dato 3"/>
          <p:cNvSpPr>
            <a:spLocks noGrp="1"/>
          </p:cNvSpPr>
          <p:nvPr>
            <p:ph type="dt" sz="half" idx="10"/>
          </p:nvPr>
        </p:nvSpPr>
        <p:spPr>
          <a:xfrm>
            <a:off x="755650" y="6356350"/>
            <a:ext cx="2133600" cy="365125"/>
          </a:xfrm>
          <a:prstGeom prst="rect">
            <a:avLst/>
          </a:prstGeom>
        </p:spPr>
        <p:txBody>
          <a:bodyPr/>
          <a:lstStyle>
            <a:lvl1pPr>
              <a:defRPr/>
            </a:lvl1pPr>
          </a:lstStyle>
          <a:p>
            <a:pPr>
              <a:defRPr/>
            </a:pPr>
            <a:fld id="{582E3DBD-4681-490C-8A74-CBFAE0DF6BBF}" type="datetime1">
              <a:rPr lang="da-DK"/>
              <a:pPr>
                <a:defRPr/>
              </a:pPr>
              <a:t>05-12-2016</a:t>
            </a:fld>
            <a:endParaRPr lang="da-DK"/>
          </a:p>
        </p:txBody>
      </p:sp>
    </p:spTree>
    <p:extLst>
      <p:ext uri="{BB962C8B-B14F-4D97-AF65-F5344CB8AC3E}">
        <p14:creationId xmlns:p14="http://schemas.microsoft.com/office/powerpoint/2010/main" val="39174564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2.jpe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990000"/>
        </a:solidFill>
        <a:effectLst/>
      </p:bgPr>
    </p:bg>
    <p:spTree>
      <p:nvGrpSpPr>
        <p:cNvPr id="1" name=""/>
        <p:cNvGrpSpPr/>
        <p:nvPr/>
      </p:nvGrpSpPr>
      <p:grpSpPr>
        <a:xfrm>
          <a:off x="0" y="0"/>
          <a:ext cx="0" cy="0"/>
          <a:chOff x="0" y="0"/>
          <a:chExt cx="0" cy="0"/>
        </a:xfrm>
      </p:grpSpPr>
      <p:sp>
        <p:nvSpPr>
          <p:cNvPr id="3" name="Pladsholder til tekst 2"/>
          <p:cNvSpPr>
            <a:spLocks noGrp="1"/>
          </p:cNvSpPr>
          <p:nvPr>
            <p:ph type="body" idx="1"/>
          </p:nvPr>
        </p:nvSpPr>
        <p:spPr>
          <a:xfrm>
            <a:off x="457200" y="1643050"/>
            <a:ext cx="8229600" cy="2000264"/>
          </a:xfrm>
          <a:prstGeom prst="rect">
            <a:avLst/>
          </a:prstGeom>
        </p:spPr>
        <p:txBody>
          <a:bodyPr vert="horz" lIns="91440" tIns="45720" rIns="91440" bIns="45720" rtlCol="0">
            <a:normAutofit/>
          </a:bodyPr>
          <a:lstStyle/>
          <a:p>
            <a:pPr lvl="0"/>
            <a:r>
              <a:rPr lang="da-DK" dirty="0" smtClean="0"/>
              <a:t>Klik for at redigere typografi i masteren</a:t>
            </a:r>
          </a:p>
        </p:txBody>
      </p:sp>
      <p:pic>
        <p:nvPicPr>
          <p:cNvPr id="5" name="Billede 4" descr="logo_invert2.gif"/>
          <p:cNvPicPr>
            <a:picLocks noChangeAspect="1"/>
          </p:cNvPicPr>
          <p:nvPr/>
        </p:nvPicPr>
        <p:blipFill>
          <a:blip r:embed="rId3" cstate="print"/>
          <a:stretch>
            <a:fillRect/>
          </a:stretch>
        </p:blipFill>
        <p:spPr>
          <a:xfrm>
            <a:off x="4000496" y="285728"/>
            <a:ext cx="1152000" cy="361369"/>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914400" rtl="0" eaLnBrk="1" latinLnBrk="0" hangingPunct="1">
        <a:spcBef>
          <a:spcPct val="0"/>
        </a:spcBef>
        <a:buNone/>
        <a:defRPr lang="da-DK" sz="3200" b="1" i="0" kern="1200" baseline="0" dirty="0">
          <a:solidFill>
            <a:srgbClr val="990000"/>
          </a:solidFill>
          <a:latin typeface="Constantia" pitchFamily="18" charset="0"/>
          <a:ea typeface="+mj-ea"/>
          <a:cs typeface="+mj-cs"/>
        </a:defRPr>
      </a:lvl1pPr>
    </p:titleStyle>
    <p:bodyStyle>
      <a:lvl1pPr marL="342900" indent="-342900" algn="l" defTabSz="914400" rtl="0" eaLnBrk="1" latinLnBrk="0" hangingPunct="1">
        <a:spcBef>
          <a:spcPct val="20000"/>
        </a:spcBef>
        <a:buClr>
          <a:srgbClr val="640000"/>
        </a:buClr>
        <a:buFontTx/>
        <a:buNone/>
        <a:defRPr lang="da-DK" sz="3200" b="0" i="0" kern="1200" baseline="0" dirty="0" smtClean="0">
          <a:solidFill>
            <a:schemeClr val="bg2"/>
          </a:solidFill>
          <a:latin typeface="Constantia" pitchFamily="18" charset="0"/>
          <a:ea typeface="+mn-ea"/>
          <a:cs typeface="+mn-cs"/>
        </a:defRPr>
      </a:lvl1pPr>
      <a:lvl2pPr marL="0" indent="0" algn="l" defTabSz="914400" rtl="0" eaLnBrk="1" latinLnBrk="0" hangingPunct="1">
        <a:spcBef>
          <a:spcPct val="20000"/>
        </a:spcBef>
        <a:buClr>
          <a:srgbClr val="640000"/>
        </a:buClr>
        <a:buFontTx/>
        <a:buNone/>
        <a:defRPr lang="da-DK" sz="2000" kern="1200" baseline="0" dirty="0" smtClean="0">
          <a:solidFill>
            <a:srgbClr val="F0E1CD"/>
          </a:solidFill>
          <a:latin typeface="Arial" pitchFamily="34" charset="0"/>
          <a:ea typeface="+mn-ea"/>
          <a:cs typeface="+mn-cs"/>
        </a:defRPr>
      </a:lvl2pPr>
      <a:lvl3pPr marL="1143000" indent="-228600" algn="l" defTabSz="914400" rtl="0" eaLnBrk="1" latinLnBrk="0" hangingPunct="1">
        <a:spcBef>
          <a:spcPct val="20000"/>
        </a:spcBef>
        <a:buClr>
          <a:srgbClr val="640000"/>
        </a:buClr>
        <a:buFont typeface="Arial" pitchFamily="34" charset="0"/>
        <a:buChar char="•"/>
        <a:defRPr lang="da-DK" sz="1600" kern="1200" baseline="0" dirty="0" smtClean="0">
          <a:solidFill>
            <a:schemeClr val="tx1"/>
          </a:solidFill>
          <a:latin typeface="Arial" pitchFamily="34" charset="0"/>
          <a:ea typeface="+mn-ea"/>
          <a:cs typeface="+mn-cs"/>
        </a:defRPr>
      </a:lvl3pPr>
      <a:lvl4pPr marL="1600200" indent="-228600" algn="l" defTabSz="914400" rtl="0" eaLnBrk="1" latinLnBrk="0" hangingPunct="1">
        <a:spcBef>
          <a:spcPct val="20000"/>
        </a:spcBef>
        <a:buClr>
          <a:srgbClr val="640000"/>
        </a:buClr>
        <a:buFont typeface="Wingdings" pitchFamily="2" charset="2"/>
        <a:buChar char="§"/>
        <a:defRPr lang="da-DK" sz="1200" kern="1200" baseline="0" dirty="0" smtClean="0">
          <a:solidFill>
            <a:schemeClr val="tx1"/>
          </a:solidFill>
          <a:latin typeface="Arial" pitchFamily="34" charset="0"/>
          <a:ea typeface="+mn-ea"/>
          <a:cs typeface="+mn-cs"/>
        </a:defRPr>
      </a:lvl4pPr>
      <a:lvl5pPr marL="2057400" indent="-228600" algn="l" defTabSz="914400" rtl="0" eaLnBrk="1" latinLnBrk="0" hangingPunct="1">
        <a:spcBef>
          <a:spcPct val="20000"/>
        </a:spcBef>
        <a:buClr>
          <a:srgbClr val="640000"/>
        </a:buClr>
        <a:buFont typeface="Arial" pitchFamily="34" charset="0"/>
        <a:buChar char="»"/>
        <a:defRPr lang="da-DK" sz="1000" kern="1200" baseline="0" dirty="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28596" y="631542"/>
            <a:ext cx="8229600" cy="511442"/>
          </a:xfrm>
          <a:prstGeom prst="rect">
            <a:avLst/>
          </a:prstGeom>
        </p:spPr>
        <p:txBody>
          <a:bodyPr vert="horz" lIns="91440" tIns="45720" rIns="91440" bIns="45720" rtlCol="0" anchor="ctr">
            <a:normAutofit/>
          </a:body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457200" y="1214422"/>
            <a:ext cx="8229600" cy="5000660"/>
          </a:xfrm>
          <a:prstGeom prst="rect">
            <a:avLst/>
          </a:prstGeom>
        </p:spPr>
        <p:txBody>
          <a:bodyPr vert="horz" lIns="91440" tIns="45720" rIns="91440" bIns="45720"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p:txBody>
      </p:sp>
      <p:pic>
        <p:nvPicPr>
          <p:cNvPr id="7" name="Billede 6" descr="finans_lille_rgb.jpg"/>
          <p:cNvPicPr>
            <a:picLocks noChangeAspect="1"/>
          </p:cNvPicPr>
          <p:nvPr/>
        </p:nvPicPr>
        <p:blipFill>
          <a:blip r:embed="rId10" cstate="print"/>
          <a:stretch>
            <a:fillRect/>
          </a:stretch>
        </p:blipFill>
        <p:spPr>
          <a:xfrm>
            <a:off x="4000496" y="285728"/>
            <a:ext cx="1152144" cy="359664"/>
          </a:xfrm>
          <a:prstGeom prst="rect">
            <a:avLst/>
          </a:prstGeom>
        </p:spPr>
      </p:pic>
      <p:cxnSp>
        <p:nvCxnSpPr>
          <p:cNvPr id="8" name="Lige forbindelse 7"/>
          <p:cNvCxnSpPr/>
          <p:nvPr/>
        </p:nvCxnSpPr>
        <p:spPr>
          <a:xfrm>
            <a:off x="428596" y="1139556"/>
            <a:ext cx="8215370" cy="0"/>
          </a:xfrm>
          <a:prstGeom prst="line">
            <a:avLst/>
          </a:prstGeom>
          <a:ln w="15875">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9" name="Lige forbindelse 8"/>
          <p:cNvCxnSpPr/>
          <p:nvPr/>
        </p:nvCxnSpPr>
        <p:spPr>
          <a:xfrm>
            <a:off x="428596" y="6286520"/>
            <a:ext cx="8215370" cy="0"/>
          </a:xfrm>
          <a:prstGeom prst="line">
            <a:avLst/>
          </a:prstGeom>
          <a:ln w="15875">
            <a:solidFill>
              <a:srgbClr val="99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3" r:id="rId8"/>
  </p:sldLayoutIdLst>
  <p:txStyles>
    <p:titleStyle>
      <a:lvl1pPr marL="0" indent="0" algn="l" defTabSz="914400" rtl="0" eaLnBrk="1" latinLnBrk="0" hangingPunct="1">
        <a:spcBef>
          <a:spcPct val="0"/>
        </a:spcBef>
        <a:buNone/>
        <a:tabLst/>
        <a:defRPr sz="2400" b="0" kern="1200">
          <a:solidFill>
            <a:srgbClr val="990000"/>
          </a:solidFill>
          <a:latin typeface="Constantia" pitchFamily="18" charset="0"/>
          <a:ea typeface="+mj-ea"/>
          <a:cs typeface="+mj-cs"/>
        </a:defRPr>
      </a:lvl1pPr>
    </p:titleStyle>
    <p:bodyStyle>
      <a:lvl1pPr marL="342900" indent="-342900" algn="l" defTabSz="914400" rtl="0" eaLnBrk="1" latinLnBrk="0" hangingPunct="1">
        <a:spcBef>
          <a:spcPct val="20000"/>
        </a:spcBef>
        <a:buClr>
          <a:srgbClr val="990000"/>
        </a:buClr>
        <a:buFont typeface="Arial" pitchFamily="34" charset="0"/>
        <a:buChar char="•"/>
        <a:tabLst/>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990000"/>
        </a:buClr>
        <a:buSzPct val="75000"/>
        <a:buFont typeface="Wingdings" pitchFamily="2" charset="2"/>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SzPct val="75000"/>
        <a:buFont typeface="Wingdings" pitchFamily="2" charset="2"/>
        <a:buChar char="§"/>
        <a:defRPr sz="12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2.swift.com/mystandards/#/" TargetMode="External"/><Relationship Id="rId2" Type="http://schemas.openxmlformats.org/officeDocument/2006/relationships/notesSlide" Target="../notesSlides/notesSlide21.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hyperlink" Target="https://www.finanstilsynet.dk/da/Lovgivning/Information-om-udvalgte-tilsynsomraader/MiFIR-TRS" TargetMode="External"/><Relationship Id="rId2" Type="http://schemas.openxmlformats.org/officeDocument/2006/relationships/notesSlide" Target="../notesSlides/notesSlide22.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esma.europa.eu/policy-rules/mifid-ii-and-mifir/mifir-reporting-instruction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finanstilsynet.dk/da/Lovgivning/Information-om-udvalgte-tilsynsomraader/MiFIR-TRS"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a:p>
        </p:txBody>
      </p:sp>
      <p:sp>
        <p:nvSpPr>
          <p:cNvPr id="3" name="Pladsholder til tekst 2"/>
          <p:cNvSpPr>
            <a:spLocks noGrp="1"/>
          </p:cNvSpPr>
          <p:nvPr>
            <p:ph type="body" sz="quarter" idx="10"/>
          </p:nvPr>
        </p:nvSpPr>
        <p:spPr>
          <a:xfrm>
            <a:off x="428596" y="2852936"/>
            <a:ext cx="8286808" cy="2071702"/>
          </a:xfrm>
        </p:spPr>
        <p:txBody>
          <a:bodyPr>
            <a:normAutofit fontScale="62500" lnSpcReduction="20000"/>
          </a:bodyPr>
          <a:lstStyle/>
          <a:p>
            <a:pPr algn="ctr"/>
            <a:r>
              <a:rPr lang="da-DK" sz="5400" dirty="0" smtClean="0"/>
              <a:t>IT solution for </a:t>
            </a:r>
            <a:r>
              <a:rPr lang="da-DK" sz="5400" dirty="0" err="1" smtClean="0"/>
              <a:t>reporting</a:t>
            </a:r>
            <a:r>
              <a:rPr lang="da-DK" sz="5400" dirty="0" smtClean="0"/>
              <a:t> </a:t>
            </a:r>
            <a:r>
              <a:rPr lang="da-DK" sz="5400" dirty="0" err="1" smtClean="0"/>
              <a:t>MiFIR</a:t>
            </a:r>
            <a:r>
              <a:rPr lang="da-DK" sz="5400" dirty="0" smtClean="0"/>
              <a:t> Transactions </a:t>
            </a:r>
          </a:p>
          <a:p>
            <a:pPr algn="ctr"/>
            <a:r>
              <a:rPr lang="da-DK" sz="5400" dirty="0" smtClean="0"/>
              <a:t> </a:t>
            </a:r>
            <a:r>
              <a:rPr lang="da-DK" dirty="0" smtClean="0"/>
              <a:t/>
            </a:r>
            <a:br>
              <a:rPr lang="da-DK" dirty="0" smtClean="0"/>
            </a:br>
            <a:r>
              <a:rPr lang="da-DK" dirty="0" smtClean="0"/>
              <a:t/>
            </a:r>
            <a:br>
              <a:rPr lang="da-DK" dirty="0" smtClean="0"/>
            </a:br>
            <a:r>
              <a:rPr lang="da-DK" dirty="0" smtClean="0"/>
              <a:t>1-12-2016 - Finanstilsynet</a:t>
            </a:r>
            <a:endParaRPr lang="da-D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548680"/>
            <a:ext cx="7930800" cy="570194"/>
          </a:xfrm>
        </p:spPr>
        <p:txBody>
          <a:bodyPr/>
          <a:lstStyle/>
          <a:p>
            <a:r>
              <a:rPr lang="da-DK" dirty="0" smtClean="0"/>
              <a:t>4. Transactions (TR=Transaction Report)</a:t>
            </a:r>
            <a:endParaRPr lang="da-DK" dirty="0"/>
          </a:p>
        </p:txBody>
      </p:sp>
      <p:sp>
        <p:nvSpPr>
          <p:cNvPr id="3" name="Pladsholder til indhold 2"/>
          <p:cNvSpPr>
            <a:spLocks noGrp="1"/>
          </p:cNvSpPr>
          <p:nvPr>
            <p:ph idx="1"/>
          </p:nvPr>
        </p:nvSpPr>
        <p:spPr/>
        <p:txBody>
          <a:bodyPr/>
          <a:lstStyle/>
          <a:p>
            <a:pPr marL="0" indent="0">
              <a:buNone/>
            </a:pPr>
            <a:r>
              <a:rPr lang="da-DK" dirty="0" smtClean="0"/>
              <a:t>The </a:t>
            </a:r>
            <a:r>
              <a:rPr lang="da-DK" dirty="0" err="1" smtClean="0"/>
              <a:t>following</a:t>
            </a:r>
            <a:r>
              <a:rPr lang="da-DK" dirty="0" smtClean="0"/>
              <a:t> </a:t>
            </a:r>
            <a:r>
              <a:rPr lang="da-DK" dirty="0" err="1" smtClean="0"/>
              <a:t>can</a:t>
            </a:r>
            <a:r>
              <a:rPr lang="da-DK" dirty="0" smtClean="0"/>
              <a:t> </a:t>
            </a:r>
            <a:r>
              <a:rPr lang="da-DK" dirty="0" err="1" smtClean="0"/>
              <a:t>happen</a:t>
            </a:r>
            <a:r>
              <a:rPr lang="da-DK" dirty="0" smtClean="0"/>
              <a:t> for </a:t>
            </a:r>
            <a:r>
              <a:rPr lang="da-DK" dirty="0" err="1" smtClean="0"/>
              <a:t>each</a:t>
            </a:r>
            <a:r>
              <a:rPr lang="da-DK" dirty="0" smtClean="0"/>
              <a:t> TR </a:t>
            </a:r>
            <a:r>
              <a:rPr lang="da-DK" dirty="0" err="1" smtClean="0"/>
              <a:t>received</a:t>
            </a:r>
            <a:r>
              <a:rPr lang="da-DK" dirty="0" smtClean="0"/>
              <a:t>:</a:t>
            </a:r>
          </a:p>
          <a:p>
            <a:endParaRPr lang="da-DK" dirty="0" smtClean="0"/>
          </a:p>
          <a:p>
            <a:pPr marL="523875" lvl="1" indent="-342900">
              <a:buFont typeface="+mj-lt"/>
              <a:buAutoNum type="arabicPeriod"/>
            </a:pPr>
            <a:r>
              <a:rPr lang="da-DK" dirty="0" smtClean="0"/>
              <a:t>The </a:t>
            </a:r>
            <a:r>
              <a:rPr lang="da-DK" dirty="0" err="1" smtClean="0"/>
              <a:t>trade</a:t>
            </a:r>
            <a:r>
              <a:rPr lang="da-DK" dirty="0" smtClean="0"/>
              <a:t> </a:t>
            </a:r>
            <a:r>
              <a:rPr lang="da-DK" dirty="0" err="1" smtClean="0"/>
              <a:t>was</a:t>
            </a:r>
            <a:r>
              <a:rPr lang="da-DK" dirty="0" smtClean="0"/>
              <a:t> done the same date as the </a:t>
            </a:r>
            <a:r>
              <a:rPr lang="da-DK" dirty="0" err="1" smtClean="0"/>
              <a:t>reporting</a:t>
            </a:r>
            <a:r>
              <a:rPr lang="da-DK" dirty="0" smtClean="0"/>
              <a:t> (R=T). </a:t>
            </a:r>
            <a:r>
              <a:rPr lang="da-DK" dirty="0" err="1" smtClean="0"/>
              <a:t>Validation</a:t>
            </a:r>
            <a:r>
              <a:rPr lang="da-DK" dirty="0" smtClean="0"/>
              <a:t> of the TR is </a:t>
            </a:r>
            <a:r>
              <a:rPr lang="da-DK" dirty="0" err="1" smtClean="0"/>
              <a:t>postponed</a:t>
            </a:r>
            <a:r>
              <a:rPr lang="da-DK" dirty="0" smtClean="0"/>
              <a:t> </a:t>
            </a:r>
            <a:r>
              <a:rPr lang="da-DK" dirty="0" err="1" smtClean="0"/>
              <a:t>one</a:t>
            </a:r>
            <a:r>
              <a:rPr lang="da-DK" dirty="0" smtClean="0"/>
              <a:t> </a:t>
            </a:r>
            <a:r>
              <a:rPr lang="da-DK" dirty="0" err="1" smtClean="0"/>
              <a:t>day</a:t>
            </a:r>
            <a:r>
              <a:rPr lang="da-DK" dirty="0" smtClean="0"/>
              <a:t> (T+1) </a:t>
            </a:r>
            <a:r>
              <a:rPr lang="da-DK" dirty="0" err="1" smtClean="0"/>
              <a:t>until</a:t>
            </a:r>
            <a:r>
              <a:rPr lang="da-DK" dirty="0" smtClean="0"/>
              <a:t> reference data for the </a:t>
            </a:r>
            <a:r>
              <a:rPr lang="da-DK" dirty="0" err="1" smtClean="0"/>
              <a:t>day</a:t>
            </a:r>
            <a:r>
              <a:rPr lang="da-DK" dirty="0" smtClean="0"/>
              <a:t> T has </a:t>
            </a:r>
            <a:r>
              <a:rPr lang="da-DK" dirty="0" err="1" smtClean="0"/>
              <a:t>been</a:t>
            </a:r>
            <a:r>
              <a:rPr lang="da-DK" dirty="0" smtClean="0"/>
              <a:t> </a:t>
            </a:r>
            <a:r>
              <a:rPr lang="da-DK" dirty="0" err="1" smtClean="0"/>
              <a:t>received</a:t>
            </a:r>
            <a:r>
              <a:rPr lang="da-DK" dirty="0" smtClean="0"/>
              <a:t>. Status of TR is </a:t>
            </a:r>
            <a:r>
              <a:rPr lang="da-DK" b="1" dirty="0" err="1" smtClean="0"/>
              <a:t>received</a:t>
            </a:r>
            <a:r>
              <a:rPr lang="da-DK" dirty="0" smtClean="0"/>
              <a:t>.</a:t>
            </a:r>
          </a:p>
          <a:p>
            <a:pPr marL="523875" lvl="1" indent="-342900">
              <a:buFont typeface="+mj-lt"/>
              <a:buAutoNum type="arabicPeriod"/>
            </a:pPr>
            <a:r>
              <a:rPr lang="da-DK" dirty="0" smtClean="0"/>
              <a:t>The </a:t>
            </a:r>
            <a:r>
              <a:rPr lang="da-DK" dirty="0" err="1" smtClean="0"/>
              <a:t>trade</a:t>
            </a:r>
            <a:r>
              <a:rPr lang="da-DK" dirty="0" smtClean="0"/>
              <a:t> is made </a:t>
            </a:r>
            <a:r>
              <a:rPr lang="da-DK" dirty="0" err="1" smtClean="0"/>
              <a:t>previously</a:t>
            </a:r>
            <a:r>
              <a:rPr lang="da-DK" dirty="0" smtClean="0"/>
              <a:t> (R&gt;T). The </a:t>
            </a:r>
            <a:r>
              <a:rPr lang="da-DK" dirty="0" err="1" smtClean="0"/>
              <a:t>trade</a:t>
            </a:r>
            <a:r>
              <a:rPr lang="da-DK" dirty="0" smtClean="0"/>
              <a:t> is </a:t>
            </a:r>
            <a:r>
              <a:rPr lang="da-DK" b="1" dirty="0" err="1" smtClean="0"/>
              <a:t>accepted</a:t>
            </a:r>
            <a:r>
              <a:rPr lang="da-DK" dirty="0" smtClean="0"/>
              <a:t>.</a:t>
            </a:r>
          </a:p>
          <a:p>
            <a:pPr marL="523875" lvl="1" indent="-342900">
              <a:buFont typeface="+mj-lt"/>
              <a:buAutoNum type="arabicPeriod"/>
            </a:pPr>
            <a:r>
              <a:rPr lang="da-DK" dirty="0"/>
              <a:t>The </a:t>
            </a:r>
            <a:r>
              <a:rPr lang="da-DK" dirty="0" err="1"/>
              <a:t>trade</a:t>
            </a:r>
            <a:r>
              <a:rPr lang="da-DK" dirty="0"/>
              <a:t> is made </a:t>
            </a:r>
            <a:r>
              <a:rPr lang="da-DK" dirty="0" err="1"/>
              <a:t>previously</a:t>
            </a:r>
            <a:r>
              <a:rPr lang="da-DK" dirty="0"/>
              <a:t> (R&gt;T</a:t>
            </a:r>
            <a:r>
              <a:rPr lang="da-DK" dirty="0" smtClean="0"/>
              <a:t>). The </a:t>
            </a:r>
            <a:r>
              <a:rPr lang="da-DK" dirty="0" err="1" smtClean="0"/>
              <a:t>trade</a:t>
            </a:r>
            <a:r>
              <a:rPr lang="da-DK" dirty="0" smtClean="0"/>
              <a:t> is </a:t>
            </a:r>
            <a:r>
              <a:rPr lang="da-DK" b="1" dirty="0" err="1"/>
              <a:t>rejected</a:t>
            </a:r>
            <a:r>
              <a:rPr lang="da-DK" dirty="0"/>
              <a:t> </a:t>
            </a:r>
            <a:r>
              <a:rPr lang="da-DK" dirty="0" err="1"/>
              <a:t>because</a:t>
            </a:r>
            <a:r>
              <a:rPr lang="da-DK" dirty="0"/>
              <a:t> of </a:t>
            </a:r>
            <a:r>
              <a:rPr lang="da-DK" dirty="0" err="1" smtClean="0"/>
              <a:t>content</a:t>
            </a:r>
            <a:r>
              <a:rPr lang="da-DK" dirty="0" smtClean="0"/>
              <a:t> </a:t>
            </a:r>
            <a:r>
              <a:rPr lang="da-DK" dirty="0" err="1" smtClean="0"/>
              <a:t>error</a:t>
            </a:r>
            <a:r>
              <a:rPr lang="da-DK" dirty="0" smtClean="0"/>
              <a:t>.</a:t>
            </a:r>
            <a:endParaRPr lang="da-DK" dirty="0"/>
          </a:p>
          <a:p>
            <a:pPr marL="523875" lvl="1" indent="-342900">
              <a:buFont typeface="+mj-lt"/>
              <a:buAutoNum type="arabicPeriod"/>
            </a:pPr>
            <a:r>
              <a:rPr lang="da-DK" dirty="0"/>
              <a:t>The </a:t>
            </a:r>
            <a:r>
              <a:rPr lang="da-DK" dirty="0" err="1"/>
              <a:t>trade</a:t>
            </a:r>
            <a:r>
              <a:rPr lang="da-DK" dirty="0"/>
              <a:t> is made </a:t>
            </a:r>
            <a:r>
              <a:rPr lang="da-DK" dirty="0" err="1"/>
              <a:t>previously</a:t>
            </a:r>
            <a:r>
              <a:rPr lang="da-DK" dirty="0"/>
              <a:t> (R&gt;T</a:t>
            </a:r>
            <a:r>
              <a:rPr lang="da-DK" dirty="0" smtClean="0"/>
              <a:t>). The </a:t>
            </a:r>
            <a:r>
              <a:rPr lang="da-DK" dirty="0" err="1" smtClean="0"/>
              <a:t>trade</a:t>
            </a:r>
            <a:r>
              <a:rPr lang="da-DK" dirty="0" smtClean="0"/>
              <a:t> </a:t>
            </a:r>
            <a:r>
              <a:rPr lang="da-DK" dirty="0" err="1" smtClean="0"/>
              <a:t>was</a:t>
            </a:r>
            <a:r>
              <a:rPr lang="da-DK" dirty="0" smtClean="0"/>
              <a:t> </a:t>
            </a:r>
            <a:r>
              <a:rPr lang="da-DK" dirty="0" err="1" smtClean="0"/>
              <a:t>validated</a:t>
            </a:r>
            <a:r>
              <a:rPr lang="da-DK" dirty="0" smtClean="0"/>
              <a:t> and </a:t>
            </a:r>
            <a:r>
              <a:rPr lang="da-DK" dirty="0" err="1" smtClean="0"/>
              <a:t>accepted</a:t>
            </a:r>
            <a:r>
              <a:rPr lang="da-DK" dirty="0" smtClean="0"/>
              <a:t> </a:t>
            </a:r>
            <a:r>
              <a:rPr lang="da-DK" dirty="0" err="1" smtClean="0"/>
              <a:t>except</a:t>
            </a:r>
            <a:r>
              <a:rPr lang="da-DK" dirty="0" smtClean="0"/>
              <a:t> </a:t>
            </a:r>
            <a:r>
              <a:rPr lang="da-DK" dirty="0" err="1" smtClean="0"/>
              <a:t>that</a:t>
            </a:r>
            <a:r>
              <a:rPr lang="da-DK" dirty="0" smtClean="0"/>
              <a:t> the ISIN is not present in the reference data. The </a:t>
            </a:r>
            <a:r>
              <a:rPr lang="da-DK" dirty="0" err="1" smtClean="0"/>
              <a:t>trade</a:t>
            </a:r>
            <a:r>
              <a:rPr lang="da-DK" dirty="0" smtClean="0"/>
              <a:t> is </a:t>
            </a:r>
            <a:r>
              <a:rPr lang="da-DK" b="1" dirty="0" err="1" smtClean="0"/>
              <a:t>parked</a:t>
            </a:r>
            <a:r>
              <a:rPr lang="da-DK" dirty="0" smtClean="0"/>
              <a:t> with a </a:t>
            </a:r>
            <a:r>
              <a:rPr lang="da-DK" dirty="0" err="1" smtClean="0"/>
              <a:t>grace</a:t>
            </a:r>
            <a:r>
              <a:rPr lang="da-DK" dirty="0" smtClean="0"/>
              <a:t> </a:t>
            </a:r>
            <a:r>
              <a:rPr lang="da-DK" dirty="0" err="1" smtClean="0"/>
              <a:t>period</a:t>
            </a:r>
            <a:r>
              <a:rPr lang="da-DK" dirty="0" smtClean="0"/>
              <a:t> of up to 7 </a:t>
            </a:r>
            <a:r>
              <a:rPr lang="da-DK" dirty="0" err="1" smtClean="0"/>
              <a:t>days</a:t>
            </a:r>
            <a:r>
              <a:rPr lang="da-DK" dirty="0" smtClean="0"/>
              <a:t>. It is </a:t>
            </a:r>
            <a:r>
              <a:rPr lang="da-DK" dirty="0" err="1" smtClean="0"/>
              <a:t>accepted</a:t>
            </a:r>
            <a:r>
              <a:rPr lang="da-DK" dirty="0" smtClean="0"/>
              <a:t> if the ISIN </a:t>
            </a:r>
            <a:r>
              <a:rPr lang="da-DK" dirty="0" err="1" smtClean="0"/>
              <a:t>becomes</a:t>
            </a:r>
            <a:r>
              <a:rPr lang="da-DK" dirty="0" smtClean="0"/>
              <a:t> valid for the data of the </a:t>
            </a:r>
            <a:r>
              <a:rPr lang="da-DK" dirty="0" err="1" smtClean="0"/>
              <a:t>trade</a:t>
            </a:r>
            <a:r>
              <a:rPr lang="da-DK" dirty="0" smtClean="0"/>
              <a:t> </a:t>
            </a:r>
            <a:r>
              <a:rPr lang="da-DK" dirty="0" err="1" smtClean="0"/>
              <a:t>within</a:t>
            </a:r>
            <a:r>
              <a:rPr lang="da-DK" dirty="0" smtClean="0"/>
              <a:t> the </a:t>
            </a:r>
            <a:r>
              <a:rPr lang="da-DK" dirty="0" err="1" smtClean="0"/>
              <a:t>grace</a:t>
            </a:r>
            <a:r>
              <a:rPr lang="da-DK" dirty="0" smtClean="0"/>
              <a:t> </a:t>
            </a:r>
            <a:r>
              <a:rPr lang="da-DK" dirty="0" err="1" smtClean="0"/>
              <a:t>period</a:t>
            </a:r>
            <a:r>
              <a:rPr lang="da-DK" dirty="0" smtClean="0"/>
              <a:t>; </a:t>
            </a:r>
            <a:r>
              <a:rPr lang="da-DK" dirty="0" err="1" smtClean="0"/>
              <a:t>otherwise</a:t>
            </a:r>
            <a:r>
              <a:rPr lang="da-DK" dirty="0" smtClean="0"/>
              <a:t> it is </a:t>
            </a:r>
            <a:r>
              <a:rPr lang="da-DK" dirty="0" err="1" smtClean="0"/>
              <a:t>rejected</a:t>
            </a:r>
            <a:r>
              <a:rPr lang="da-DK" dirty="0" smtClean="0"/>
              <a:t>.</a:t>
            </a:r>
          </a:p>
          <a:p>
            <a:pPr marL="523875" lvl="1" indent="-342900">
              <a:buFont typeface="+mj-lt"/>
              <a:buAutoNum type="arabicPeriod"/>
            </a:pPr>
            <a:endParaRPr lang="da-DK" dirty="0" smtClean="0"/>
          </a:p>
          <a:p>
            <a:pPr lvl="1"/>
            <a:endParaRPr lang="da-DK" dirty="0"/>
          </a:p>
          <a:p>
            <a:pPr lvl="1"/>
            <a:endParaRPr lang="da-DK" dirty="0"/>
          </a:p>
        </p:txBody>
      </p:sp>
    </p:spTree>
    <p:extLst>
      <p:ext uri="{BB962C8B-B14F-4D97-AF65-F5344CB8AC3E}">
        <p14:creationId xmlns:p14="http://schemas.microsoft.com/office/powerpoint/2010/main" val="3985669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48680"/>
            <a:ext cx="7930800" cy="498186"/>
          </a:xfrm>
        </p:spPr>
        <p:txBody>
          <a:bodyPr/>
          <a:lstStyle/>
          <a:p>
            <a:r>
              <a:rPr lang="da-DK" dirty="0" smtClean="0"/>
              <a:t>4. Feedback (Status </a:t>
            </a:r>
            <a:r>
              <a:rPr lang="da-DK" dirty="0" err="1" smtClean="0"/>
              <a:t>Advice</a:t>
            </a:r>
            <a:r>
              <a:rPr lang="da-DK" dirty="0" smtClean="0"/>
              <a:t>)</a:t>
            </a:r>
            <a:endParaRPr lang="da-DK" dirty="0"/>
          </a:p>
        </p:txBody>
      </p:sp>
      <p:sp>
        <p:nvSpPr>
          <p:cNvPr id="3" name="Pladsholder til indhold 2"/>
          <p:cNvSpPr>
            <a:spLocks noGrp="1"/>
          </p:cNvSpPr>
          <p:nvPr>
            <p:ph idx="1"/>
          </p:nvPr>
        </p:nvSpPr>
        <p:spPr/>
        <p:txBody>
          <a:bodyPr/>
          <a:lstStyle/>
          <a:p>
            <a:pPr>
              <a:buFont typeface="Wingdings" panose="05000000000000000000" pitchFamily="2" charset="2"/>
              <a:buChar char="Ø"/>
            </a:pPr>
            <a:r>
              <a:rPr lang="da-DK" dirty="0" smtClean="0"/>
              <a:t>A single feedback file per </a:t>
            </a:r>
            <a:r>
              <a:rPr lang="da-DK" dirty="0" err="1" smtClean="0"/>
              <a:t>transaction</a:t>
            </a:r>
            <a:r>
              <a:rPr lang="da-DK" dirty="0" smtClean="0"/>
              <a:t> file </a:t>
            </a:r>
            <a:r>
              <a:rPr lang="da-DK" dirty="0" err="1" smtClean="0"/>
              <a:t>received</a:t>
            </a:r>
            <a:endParaRPr lang="da-DK" dirty="0" smtClean="0"/>
          </a:p>
          <a:p>
            <a:endParaRPr lang="da-DK" dirty="0" smtClean="0"/>
          </a:p>
          <a:p>
            <a:pPr>
              <a:buFont typeface="Wingdings" panose="05000000000000000000" pitchFamily="2" charset="2"/>
              <a:buChar char="Ø"/>
            </a:pPr>
            <a:r>
              <a:rPr lang="da-DK" dirty="0" err="1"/>
              <a:t>Additional</a:t>
            </a:r>
            <a:r>
              <a:rPr lang="da-DK" dirty="0"/>
              <a:t> feedback file per </a:t>
            </a:r>
            <a:r>
              <a:rPr lang="da-DK" dirty="0" err="1"/>
              <a:t>day</a:t>
            </a:r>
            <a:r>
              <a:rPr lang="da-DK" dirty="0"/>
              <a:t> in case </a:t>
            </a:r>
            <a:r>
              <a:rPr lang="da-DK" dirty="0" err="1"/>
              <a:t>further</a:t>
            </a:r>
            <a:r>
              <a:rPr lang="da-DK" dirty="0"/>
              <a:t> feedback is </a:t>
            </a:r>
            <a:r>
              <a:rPr lang="da-DK" dirty="0" err="1"/>
              <a:t>needed</a:t>
            </a:r>
            <a:r>
              <a:rPr lang="da-DK" dirty="0"/>
              <a:t>. The </a:t>
            </a:r>
            <a:r>
              <a:rPr lang="da-DK" dirty="0" err="1"/>
              <a:t>daily</a:t>
            </a:r>
            <a:r>
              <a:rPr lang="da-DK" dirty="0"/>
              <a:t> feedback file </a:t>
            </a:r>
            <a:r>
              <a:rPr lang="da-DK" dirty="0" err="1"/>
              <a:t>will</a:t>
            </a:r>
            <a:r>
              <a:rPr lang="da-DK" dirty="0"/>
              <a:t> </a:t>
            </a:r>
            <a:r>
              <a:rPr lang="da-DK" dirty="0" err="1"/>
              <a:t>contain</a:t>
            </a:r>
            <a:r>
              <a:rPr lang="da-DK" dirty="0"/>
              <a:t> feedback </a:t>
            </a:r>
            <a:r>
              <a:rPr lang="da-DK" dirty="0" err="1"/>
              <a:t>concerning</a:t>
            </a:r>
            <a:r>
              <a:rPr lang="da-DK" dirty="0"/>
              <a:t>:</a:t>
            </a:r>
          </a:p>
          <a:p>
            <a:pPr marL="696913" lvl="2" indent="-342900">
              <a:buFont typeface="+mj-lt"/>
              <a:buAutoNum type="arabicPeriod"/>
            </a:pPr>
            <a:r>
              <a:rPr lang="da-DK" dirty="0"/>
              <a:t>TR, </a:t>
            </a:r>
            <a:r>
              <a:rPr lang="da-DK" dirty="0" err="1"/>
              <a:t>which</a:t>
            </a:r>
            <a:r>
              <a:rPr lang="da-DK" dirty="0"/>
              <a:t> </a:t>
            </a:r>
            <a:r>
              <a:rPr lang="da-DK" dirty="0" err="1"/>
              <a:t>was</a:t>
            </a:r>
            <a:r>
              <a:rPr lang="da-DK" dirty="0"/>
              <a:t> not </a:t>
            </a:r>
            <a:r>
              <a:rPr lang="da-DK" dirty="0" err="1"/>
              <a:t>validated</a:t>
            </a:r>
            <a:r>
              <a:rPr lang="da-DK" dirty="0"/>
              <a:t> </a:t>
            </a:r>
            <a:r>
              <a:rPr lang="da-DK" dirty="0" err="1"/>
              <a:t>previously</a:t>
            </a:r>
            <a:r>
              <a:rPr lang="da-DK" dirty="0"/>
              <a:t> </a:t>
            </a:r>
            <a:r>
              <a:rPr lang="da-DK" dirty="0" err="1"/>
              <a:t>since</a:t>
            </a:r>
            <a:r>
              <a:rPr lang="da-DK" dirty="0"/>
              <a:t> reference data </a:t>
            </a:r>
            <a:r>
              <a:rPr lang="da-DK" dirty="0" err="1"/>
              <a:t>were</a:t>
            </a:r>
            <a:r>
              <a:rPr lang="da-DK" dirty="0"/>
              <a:t> not </a:t>
            </a:r>
            <a:r>
              <a:rPr lang="da-DK" dirty="0" err="1"/>
              <a:t>available</a:t>
            </a:r>
            <a:r>
              <a:rPr lang="da-DK" dirty="0"/>
              <a:t> (</a:t>
            </a:r>
            <a:r>
              <a:rPr lang="da-DK" dirty="0" err="1"/>
              <a:t>received</a:t>
            </a:r>
            <a:r>
              <a:rPr lang="da-DK" dirty="0"/>
              <a:t> </a:t>
            </a:r>
            <a:r>
              <a:rPr lang="da-DK" dirty="0" err="1"/>
              <a:t>state</a:t>
            </a:r>
            <a:r>
              <a:rPr lang="da-DK" dirty="0"/>
              <a:t>). </a:t>
            </a:r>
          </a:p>
          <a:p>
            <a:pPr marL="696913" lvl="2" indent="-342900">
              <a:buFont typeface="+mj-lt"/>
              <a:buAutoNum type="arabicPeriod"/>
            </a:pPr>
            <a:r>
              <a:rPr lang="da-DK" dirty="0"/>
              <a:t>TR, </a:t>
            </a:r>
            <a:r>
              <a:rPr lang="da-DK" dirty="0" err="1"/>
              <a:t>which</a:t>
            </a:r>
            <a:r>
              <a:rPr lang="da-DK" dirty="0"/>
              <a:t> has </a:t>
            </a:r>
            <a:r>
              <a:rPr lang="da-DK" dirty="0" err="1"/>
              <a:t>been</a:t>
            </a:r>
            <a:r>
              <a:rPr lang="da-DK" dirty="0"/>
              <a:t> </a:t>
            </a:r>
            <a:r>
              <a:rPr lang="da-DK" dirty="0" err="1"/>
              <a:t>parked</a:t>
            </a:r>
            <a:r>
              <a:rPr lang="da-DK" dirty="0"/>
              <a:t> </a:t>
            </a:r>
            <a:r>
              <a:rPr lang="da-DK" dirty="0" err="1"/>
              <a:t>because</a:t>
            </a:r>
            <a:r>
              <a:rPr lang="da-DK" dirty="0"/>
              <a:t> of missing ISIN instrument in reference data (</a:t>
            </a:r>
            <a:r>
              <a:rPr lang="da-DK" dirty="0" err="1"/>
              <a:t>parked</a:t>
            </a:r>
            <a:r>
              <a:rPr lang="da-DK" dirty="0"/>
              <a:t> </a:t>
            </a:r>
            <a:r>
              <a:rPr lang="da-DK" dirty="0" err="1"/>
              <a:t>state</a:t>
            </a:r>
            <a:r>
              <a:rPr lang="da-DK" dirty="0"/>
              <a:t>).</a:t>
            </a:r>
            <a:br>
              <a:rPr lang="da-DK" dirty="0"/>
            </a:br>
            <a:r>
              <a:rPr lang="da-DK" dirty="0"/>
              <a:t>Note </a:t>
            </a:r>
            <a:r>
              <a:rPr lang="da-DK" dirty="0" err="1"/>
              <a:t>that</a:t>
            </a:r>
            <a:r>
              <a:rPr lang="da-DK" dirty="0"/>
              <a:t> in the case R=T TR </a:t>
            </a:r>
            <a:r>
              <a:rPr lang="da-DK" dirty="0" err="1"/>
              <a:t>will</a:t>
            </a:r>
            <a:r>
              <a:rPr lang="da-DK" dirty="0"/>
              <a:t> </a:t>
            </a:r>
            <a:r>
              <a:rPr lang="da-DK" dirty="0" err="1"/>
              <a:t>always</a:t>
            </a:r>
            <a:r>
              <a:rPr lang="da-DK" dirty="0"/>
              <a:t> </a:t>
            </a:r>
            <a:r>
              <a:rPr lang="da-DK" dirty="0" err="1" smtClean="0"/>
              <a:t>get</a:t>
            </a:r>
            <a:r>
              <a:rPr lang="da-DK" dirty="0" smtClean="0"/>
              <a:t> </a:t>
            </a:r>
            <a:r>
              <a:rPr lang="da-DK" dirty="0" smtClean="0"/>
              <a:t>status as </a:t>
            </a:r>
            <a:r>
              <a:rPr lang="da-DK" dirty="0" err="1" smtClean="0"/>
              <a:t>recieved</a:t>
            </a:r>
            <a:r>
              <a:rPr lang="da-DK" dirty="0" smtClean="0"/>
              <a:t>. </a:t>
            </a:r>
            <a:r>
              <a:rPr lang="da-DK" dirty="0"/>
              <a:t>It is legal to </a:t>
            </a:r>
            <a:r>
              <a:rPr lang="da-DK" dirty="0" err="1"/>
              <a:t>report</a:t>
            </a:r>
            <a:r>
              <a:rPr lang="da-DK" dirty="0"/>
              <a:t> T+1 (</a:t>
            </a:r>
            <a:r>
              <a:rPr lang="da-DK" dirty="0" err="1"/>
              <a:t>MiFIR</a:t>
            </a:r>
            <a:r>
              <a:rPr lang="da-DK" dirty="0"/>
              <a:t> Art. 26 (1) </a:t>
            </a:r>
            <a:r>
              <a:rPr lang="da-DK" dirty="0" smtClean="0"/>
              <a:t>). </a:t>
            </a:r>
            <a:r>
              <a:rPr lang="en-US" dirty="0"/>
              <a:t>TR can be accepted immediately if the TR is sent T+1 and the reference data is available from ESMA.</a:t>
            </a:r>
            <a:r>
              <a:rPr lang="da-DK" dirty="0" smtClean="0"/>
              <a:t> </a:t>
            </a:r>
          </a:p>
          <a:p>
            <a:pPr marL="400050" lvl="1" indent="0">
              <a:buNone/>
            </a:pPr>
            <a:r>
              <a:rPr lang="da-DK" dirty="0"/>
              <a:t>Note </a:t>
            </a:r>
            <a:r>
              <a:rPr lang="da-DK" dirty="0" err="1"/>
              <a:t>that</a:t>
            </a:r>
            <a:r>
              <a:rPr lang="da-DK" dirty="0"/>
              <a:t> a feedback file </a:t>
            </a:r>
            <a:r>
              <a:rPr lang="da-DK" dirty="0" err="1"/>
              <a:t>can</a:t>
            </a:r>
            <a:r>
              <a:rPr lang="da-DK" dirty="0"/>
              <a:t> have feedback for </a:t>
            </a:r>
            <a:r>
              <a:rPr lang="da-DK" dirty="0" err="1"/>
              <a:t>TRs</a:t>
            </a:r>
            <a:r>
              <a:rPr lang="da-DK" dirty="0"/>
              <a:t> from </a:t>
            </a:r>
            <a:r>
              <a:rPr lang="da-DK" dirty="0" err="1"/>
              <a:t>different</a:t>
            </a:r>
            <a:r>
              <a:rPr lang="da-DK" dirty="0"/>
              <a:t> </a:t>
            </a:r>
            <a:r>
              <a:rPr lang="da-DK" dirty="0" err="1"/>
              <a:t>transaction</a:t>
            </a:r>
            <a:r>
              <a:rPr lang="da-DK" dirty="0"/>
              <a:t> files.</a:t>
            </a:r>
          </a:p>
          <a:p>
            <a:pPr marL="0" indent="0">
              <a:buNone/>
            </a:pPr>
            <a:endParaRPr lang="da-DK" dirty="0"/>
          </a:p>
        </p:txBody>
      </p:sp>
    </p:spTree>
    <p:extLst>
      <p:ext uri="{BB962C8B-B14F-4D97-AF65-F5344CB8AC3E}">
        <p14:creationId xmlns:p14="http://schemas.microsoft.com/office/powerpoint/2010/main" val="2720103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620688"/>
            <a:ext cx="7930800" cy="792088"/>
          </a:xfrm>
        </p:spPr>
        <p:txBody>
          <a:bodyPr>
            <a:normAutofit fontScale="90000"/>
          </a:bodyPr>
          <a:lstStyle/>
          <a:p>
            <a:r>
              <a:rPr lang="da-DK" dirty="0" smtClean="0"/>
              <a:t>4. File </a:t>
            </a:r>
            <a:r>
              <a:rPr lang="da-DK" dirty="0" err="1" smtClean="0"/>
              <a:t>naming</a:t>
            </a:r>
            <a:r>
              <a:rPr lang="da-DK" dirty="0" smtClean="0"/>
              <a:t> </a:t>
            </a:r>
            <a:r>
              <a:rPr lang="da-DK" dirty="0" err="1" smtClean="0"/>
              <a:t>convention</a:t>
            </a:r>
            <a:r>
              <a:rPr lang="da-DK" sz="2000" dirty="0"/>
              <a:t/>
            </a:r>
            <a:br>
              <a:rPr lang="da-DK" sz="2000" dirty="0"/>
            </a:br>
            <a:endParaRPr lang="da-DK" dirty="0"/>
          </a:p>
        </p:txBody>
      </p:sp>
      <p:graphicFrame>
        <p:nvGraphicFramePr>
          <p:cNvPr id="7" name="Tabel 6"/>
          <p:cNvGraphicFramePr>
            <a:graphicFrameLocks noGrp="1"/>
          </p:cNvGraphicFramePr>
          <p:nvPr>
            <p:extLst>
              <p:ext uri="{D42A27DB-BD31-4B8C-83A1-F6EECF244321}">
                <p14:modId xmlns:p14="http://schemas.microsoft.com/office/powerpoint/2010/main" val="2561335659"/>
              </p:ext>
            </p:extLst>
          </p:nvPr>
        </p:nvGraphicFramePr>
        <p:xfrm>
          <a:off x="755576" y="1628800"/>
          <a:ext cx="7488832" cy="4406270"/>
        </p:xfrm>
        <a:graphic>
          <a:graphicData uri="http://schemas.openxmlformats.org/drawingml/2006/table">
            <a:tbl>
              <a:tblPr firstRow="1" bandRow="1">
                <a:tableStyleId>{5C22544A-7EE6-4342-B048-85BDC9FD1C3A}</a:tableStyleId>
              </a:tblPr>
              <a:tblGrid>
                <a:gridCol w="1299714">
                  <a:extLst>
                    <a:ext uri="{9D8B030D-6E8A-4147-A177-3AD203B41FA5}">
                      <a16:colId xmlns:a16="http://schemas.microsoft.com/office/drawing/2014/main" val="20000"/>
                    </a:ext>
                  </a:extLst>
                </a:gridCol>
                <a:gridCol w="6189118">
                  <a:extLst>
                    <a:ext uri="{9D8B030D-6E8A-4147-A177-3AD203B41FA5}">
                      <a16:colId xmlns:a16="http://schemas.microsoft.com/office/drawing/2014/main" val="20001"/>
                    </a:ext>
                  </a:extLst>
                </a:gridCol>
              </a:tblGrid>
              <a:tr h="302173">
                <a:tc>
                  <a:txBody>
                    <a:bodyPr/>
                    <a:lstStyle/>
                    <a:p>
                      <a:r>
                        <a:rPr lang="da-DK" dirty="0" smtClean="0"/>
                        <a:t>Segment</a:t>
                      </a:r>
                      <a:endParaRPr lang="da-DK" dirty="0"/>
                    </a:p>
                  </a:txBody>
                  <a:tcPr/>
                </a:tc>
                <a:tc>
                  <a:txBody>
                    <a:bodyPr/>
                    <a:lstStyle/>
                    <a:p>
                      <a:r>
                        <a:rPr lang="da-DK" dirty="0" smtClean="0"/>
                        <a:t>Content</a:t>
                      </a:r>
                      <a:endParaRPr lang="da-DK" dirty="0"/>
                    </a:p>
                  </a:txBody>
                  <a:tcPr/>
                </a:tc>
                <a:extLst>
                  <a:ext uri="{0D108BD9-81ED-4DB2-BD59-A6C34878D82A}">
                    <a16:rowId xmlns:a16="http://schemas.microsoft.com/office/drawing/2014/main" val="10000"/>
                  </a:ext>
                </a:extLst>
              </a:tr>
              <a:tr h="276991">
                <a:tc>
                  <a:txBody>
                    <a:bodyPr/>
                    <a:lstStyle/>
                    <a:p>
                      <a:r>
                        <a:rPr lang="da-DK" sz="1600" dirty="0" smtClean="0"/>
                        <a:t>TR</a:t>
                      </a:r>
                      <a:endParaRPr lang="da-DK" sz="1600" dirty="0"/>
                    </a:p>
                  </a:txBody>
                  <a:tcPr/>
                </a:tc>
                <a:tc>
                  <a:txBody>
                    <a:bodyPr/>
                    <a:lstStyle/>
                    <a:p>
                      <a:r>
                        <a:rPr lang="da-DK" sz="1600" dirty="0" err="1" smtClean="0"/>
                        <a:t>Literal</a:t>
                      </a:r>
                      <a:r>
                        <a:rPr lang="da-DK" sz="1600" dirty="0" smtClean="0"/>
                        <a:t>, stands for ”Transaction Report”</a:t>
                      </a:r>
                      <a:endParaRPr lang="da-DK" sz="1600" dirty="0"/>
                    </a:p>
                  </a:txBody>
                  <a:tcPr/>
                </a:tc>
                <a:extLst>
                  <a:ext uri="{0D108BD9-81ED-4DB2-BD59-A6C34878D82A}">
                    <a16:rowId xmlns:a16="http://schemas.microsoft.com/office/drawing/2014/main" val="10001"/>
                  </a:ext>
                </a:extLst>
              </a:tr>
              <a:tr h="480174">
                <a:tc>
                  <a:txBody>
                    <a:bodyPr/>
                    <a:lstStyle/>
                    <a:p>
                      <a:r>
                        <a:rPr lang="da-DK" sz="1600" dirty="0" smtClean="0"/>
                        <a:t>SEIC</a:t>
                      </a:r>
                      <a:endParaRPr lang="da-DK" sz="1600" dirty="0"/>
                    </a:p>
                  </a:txBody>
                  <a:tcPr/>
                </a:tc>
                <a:tc>
                  <a:txBody>
                    <a:bodyPr/>
                    <a:lstStyle/>
                    <a:p>
                      <a:r>
                        <a:rPr lang="en-US" sz="1600" dirty="0" smtClean="0">
                          <a:effectLst/>
                        </a:rPr>
                        <a:t>Submitting Entity Identification Code. Legal entity identifier (LEI) as defined in ISO 17442 (20 alphanumerical characters).</a:t>
                      </a:r>
                      <a:endParaRPr lang="da-DK" sz="1600" dirty="0"/>
                    </a:p>
                  </a:txBody>
                  <a:tcPr/>
                </a:tc>
                <a:extLst>
                  <a:ext uri="{0D108BD9-81ED-4DB2-BD59-A6C34878D82A}">
                    <a16:rowId xmlns:a16="http://schemas.microsoft.com/office/drawing/2014/main" val="10002"/>
                  </a:ext>
                </a:extLst>
              </a:tr>
              <a:tr h="1632590">
                <a:tc>
                  <a:txBody>
                    <a:bodyPr/>
                    <a:lstStyle/>
                    <a:p>
                      <a:r>
                        <a:rPr lang="da-DK" sz="1600" dirty="0" smtClean="0"/>
                        <a:t>ORI</a:t>
                      </a:r>
                      <a:endParaRPr lang="da-DK" sz="1600" dirty="0"/>
                    </a:p>
                  </a:txBody>
                  <a:tcPr/>
                </a:tc>
                <a:tc>
                  <a:txBody>
                    <a:bodyPr/>
                    <a:lstStyle/>
                    <a:p>
                      <a:r>
                        <a:rPr lang="en-US" sz="1600" dirty="0" smtClean="0">
                          <a:effectLst/>
                        </a:rPr>
                        <a:t>The </a:t>
                      </a:r>
                      <a:r>
                        <a:rPr lang="en-US" sz="1600" b="1" dirty="0" smtClean="0">
                          <a:effectLst/>
                        </a:rPr>
                        <a:t>originating system or department</a:t>
                      </a:r>
                      <a:r>
                        <a:rPr lang="en-US" sz="1600" dirty="0" smtClean="0">
                          <a:effectLst/>
                        </a:rPr>
                        <a:t> of the file. A 2-digit number.</a:t>
                      </a:r>
                    </a:p>
                    <a:p>
                      <a:pPr lvl="1"/>
                      <a:r>
                        <a:rPr lang="en-US" sz="1600" dirty="0" smtClean="0">
                          <a:effectLst/>
                        </a:rPr>
                        <a:t>00 = The TRSII system. Reserved for future use.</a:t>
                      </a:r>
                    </a:p>
                    <a:p>
                      <a:pPr lvl="1"/>
                      <a:r>
                        <a:rPr lang="en-US" sz="1600" dirty="0" smtClean="0">
                          <a:effectLst/>
                        </a:rPr>
                        <a:t>01...99 = Department or system at the SE. Used for uploaded files or files sent from a SERS (automated). The number uniquely specifies the department that created and sent the file.</a:t>
                      </a:r>
                    </a:p>
                    <a:p>
                      <a:endParaRPr lang="da-DK" sz="1600" dirty="0"/>
                    </a:p>
                  </a:txBody>
                  <a:tcPr/>
                </a:tc>
                <a:extLst>
                  <a:ext uri="{0D108BD9-81ED-4DB2-BD59-A6C34878D82A}">
                    <a16:rowId xmlns:a16="http://schemas.microsoft.com/office/drawing/2014/main" val="10003"/>
                  </a:ext>
                </a:extLst>
              </a:tr>
              <a:tr h="276991">
                <a:tc>
                  <a:txBody>
                    <a:bodyPr/>
                    <a:lstStyle/>
                    <a:p>
                      <a:r>
                        <a:rPr lang="da-DK" sz="1600" dirty="0" smtClean="0"/>
                        <a:t>YYYYMMDD</a:t>
                      </a:r>
                      <a:endParaRPr lang="da-DK" sz="1600" dirty="0"/>
                    </a:p>
                  </a:txBody>
                  <a:tcPr/>
                </a:tc>
                <a:tc>
                  <a:txBody>
                    <a:bodyPr/>
                    <a:lstStyle/>
                    <a:p>
                      <a:r>
                        <a:rPr lang="en-US" sz="1600" dirty="0" smtClean="0">
                          <a:effectLst/>
                        </a:rPr>
                        <a:t>Date the file was created by the Submitting Entity.</a:t>
                      </a:r>
                      <a:endParaRPr lang="da-DK" sz="1600" dirty="0"/>
                    </a:p>
                  </a:txBody>
                  <a:tcPr/>
                </a:tc>
                <a:extLst>
                  <a:ext uri="{0D108BD9-81ED-4DB2-BD59-A6C34878D82A}">
                    <a16:rowId xmlns:a16="http://schemas.microsoft.com/office/drawing/2014/main" val="10004"/>
                  </a:ext>
                </a:extLst>
              </a:tr>
              <a:tr h="478440">
                <a:tc>
                  <a:txBody>
                    <a:bodyPr/>
                    <a:lstStyle/>
                    <a:p>
                      <a:r>
                        <a:rPr lang="da-DK" sz="1600" dirty="0" smtClean="0"/>
                        <a:t>SEQ</a:t>
                      </a:r>
                      <a:endParaRPr lang="da-DK" sz="1600" dirty="0"/>
                    </a:p>
                  </a:txBody>
                  <a:tcPr/>
                </a:tc>
                <a:tc>
                  <a:txBody>
                    <a:bodyPr/>
                    <a:lstStyle/>
                    <a:p>
                      <a:r>
                        <a:rPr lang="en-US" sz="1600" dirty="0" smtClean="0">
                          <a:effectLst/>
                        </a:rPr>
                        <a:t>Sequence number. A 4-digit sequence number [0000-9999]. Starts over every day.</a:t>
                      </a:r>
                      <a:endParaRPr lang="da-DK" sz="1600" dirty="0"/>
                    </a:p>
                  </a:txBody>
                  <a:tcPr/>
                </a:tc>
                <a:extLst>
                  <a:ext uri="{0D108BD9-81ED-4DB2-BD59-A6C34878D82A}">
                    <a16:rowId xmlns:a16="http://schemas.microsoft.com/office/drawing/2014/main" val="10005"/>
                  </a:ext>
                </a:extLst>
              </a:tr>
              <a:tr h="478440">
                <a:tc>
                  <a:txBody>
                    <a:bodyPr/>
                    <a:lstStyle/>
                    <a:p>
                      <a:r>
                        <a:rPr lang="da-DK" sz="1600" dirty="0" smtClean="0"/>
                        <a:t>TYPE</a:t>
                      </a:r>
                      <a:endParaRPr lang="da-DK" sz="1600" dirty="0"/>
                    </a:p>
                  </a:txBody>
                  <a:tcPr/>
                </a:tc>
                <a:tc>
                  <a:txBody>
                    <a:bodyPr/>
                    <a:lstStyle/>
                    <a:p>
                      <a:r>
                        <a:rPr lang="da-DK" sz="1600" dirty="0" smtClean="0"/>
                        <a:t>File type. File type </a:t>
                      </a:r>
                      <a:r>
                        <a:rPr lang="da-DK" sz="1600" dirty="0" err="1" smtClean="0"/>
                        <a:t>accepted</a:t>
                      </a:r>
                      <a:r>
                        <a:rPr lang="da-DK" sz="1600" dirty="0" smtClean="0"/>
                        <a:t> </a:t>
                      </a:r>
                      <a:r>
                        <a:rPr lang="da-DK" sz="1600" dirty="0" err="1" smtClean="0"/>
                        <a:t>will</a:t>
                      </a:r>
                      <a:r>
                        <a:rPr lang="da-DK" sz="1600" dirty="0" smtClean="0"/>
                        <a:t> </a:t>
                      </a:r>
                      <a:r>
                        <a:rPr lang="da-DK" sz="1600" dirty="0" err="1" smtClean="0"/>
                        <a:t>be</a:t>
                      </a:r>
                      <a:r>
                        <a:rPr lang="da-DK" sz="1600" dirty="0" smtClean="0"/>
                        <a:t> </a:t>
                      </a:r>
                      <a:r>
                        <a:rPr lang="da-DK" sz="1600" dirty="0" err="1" smtClean="0"/>
                        <a:t>configurable</a:t>
                      </a:r>
                      <a:r>
                        <a:rPr lang="da-DK" sz="1600" dirty="0" smtClean="0"/>
                        <a:t>. </a:t>
                      </a:r>
                      <a:r>
                        <a:rPr lang="da-DK" sz="1600" dirty="0" err="1" smtClean="0"/>
                        <a:t>We</a:t>
                      </a:r>
                      <a:r>
                        <a:rPr lang="da-DK" sz="1600" dirty="0" smtClean="0"/>
                        <a:t> </a:t>
                      </a:r>
                      <a:r>
                        <a:rPr lang="da-DK" sz="1600" dirty="0" err="1" smtClean="0"/>
                        <a:t>expect</a:t>
                      </a:r>
                      <a:r>
                        <a:rPr lang="da-DK" sz="1600" dirty="0" smtClean="0"/>
                        <a:t> </a:t>
                      </a:r>
                      <a:r>
                        <a:rPr lang="da-DK" sz="1600" u="sng" dirty="0" smtClean="0"/>
                        <a:t>zip</a:t>
                      </a:r>
                      <a:r>
                        <a:rPr lang="da-DK" sz="1600" dirty="0" smtClean="0"/>
                        <a:t> but not </a:t>
                      </a:r>
                      <a:r>
                        <a:rPr lang="da-DK" sz="1600" dirty="0" err="1" smtClean="0"/>
                        <a:t>yet</a:t>
                      </a:r>
                      <a:r>
                        <a:rPr lang="da-DK" sz="1600" dirty="0" smtClean="0"/>
                        <a:t> </a:t>
                      </a:r>
                      <a:r>
                        <a:rPr lang="da-DK" sz="1600" dirty="0" err="1" smtClean="0"/>
                        <a:t>finalised</a:t>
                      </a:r>
                      <a:r>
                        <a:rPr lang="da-DK" sz="1600" dirty="0" smtClean="0"/>
                        <a:t>.</a:t>
                      </a:r>
                      <a:endParaRPr lang="da-DK" sz="1600" dirty="0"/>
                    </a:p>
                  </a:txBody>
                  <a:tcPr/>
                </a:tc>
                <a:extLst>
                  <a:ext uri="{0D108BD9-81ED-4DB2-BD59-A6C34878D82A}">
                    <a16:rowId xmlns:a16="http://schemas.microsoft.com/office/drawing/2014/main" val="10006"/>
                  </a:ext>
                </a:extLst>
              </a:tr>
            </a:tbl>
          </a:graphicData>
        </a:graphic>
      </p:graphicFrame>
      <p:sp>
        <p:nvSpPr>
          <p:cNvPr id="3" name="Rektangel 2"/>
          <p:cNvSpPr/>
          <p:nvPr/>
        </p:nvSpPr>
        <p:spPr>
          <a:xfrm>
            <a:off x="1872208" y="1196752"/>
            <a:ext cx="5580112" cy="369332"/>
          </a:xfrm>
          <a:prstGeom prst="rect">
            <a:avLst/>
          </a:prstGeom>
        </p:spPr>
        <p:txBody>
          <a:bodyPr wrap="square">
            <a:spAutoFit/>
          </a:bodyPr>
          <a:lstStyle/>
          <a:p>
            <a:r>
              <a:rPr lang="da-DK" dirty="0"/>
              <a:t>Transaction file: </a:t>
            </a:r>
            <a:r>
              <a:rPr lang="da-DK" dirty="0" smtClean="0"/>
              <a:t>TR_SEIC_ORI_YYYYMMDD_SEQ.TYPE</a:t>
            </a:r>
            <a:endParaRPr lang="da-DK" dirty="0"/>
          </a:p>
        </p:txBody>
      </p:sp>
    </p:spTree>
    <p:extLst>
      <p:ext uri="{BB962C8B-B14F-4D97-AF65-F5344CB8AC3E}">
        <p14:creationId xmlns:p14="http://schemas.microsoft.com/office/powerpoint/2010/main" val="3883273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smtClean="0"/>
              <a:t>	</a:t>
            </a:r>
            <a:br>
              <a:rPr lang="da-DK" dirty="0" smtClean="0"/>
            </a:br>
            <a:r>
              <a:rPr lang="da-DK" dirty="0" smtClean="0"/>
              <a:t>4. File </a:t>
            </a:r>
            <a:r>
              <a:rPr lang="da-DK" dirty="0" err="1"/>
              <a:t>naming</a:t>
            </a:r>
            <a:r>
              <a:rPr lang="da-DK" dirty="0"/>
              <a:t> </a:t>
            </a:r>
            <a:r>
              <a:rPr lang="da-DK" dirty="0" err="1"/>
              <a:t>convention</a:t>
            </a:r>
            <a:endParaRPr lang="da-DK" dirty="0"/>
          </a:p>
        </p:txBody>
      </p:sp>
      <p:graphicFrame>
        <p:nvGraphicFramePr>
          <p:cNvPr id="10" name="Tabel 9"/>
          <p:cNvGraphicFramePr>
            <a:graphicFrameLocks noGrp="1"/>
          </p:cNvGraphicFramePr>
          <p:nvPr>
            <p:extLst>
              <p:ext uri="{D42A27DB-BD31-4B8C-83A1-F6EECF244321}">
                <p14:modId xmlns:p14="http://schemas.microsoft.com/office/powerpoint/2010/main" val="1372557587"/>
              </p:ext>
            </p:extLst>
          </p:nvPr>
        </p:nvGraphicFramePr>
        <p:xfrm>
          <a:off x="1117485" y="2118360"/>
          <a:ext cx="6096000" cy="175260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4799856">
                  <a:extLst>
                    <a:ext uri="{9D8B030D-6E8A-4147-A177-3AD203B41FA5}">
                      <a16:colId xmlns:a16="http://schemas.microsoft.com/office/drawing/2014/main" val="20001"/>
                    </a:ext>
                  </a:extLst>
                </a:gridCol>
              </a:tblGrid>
              <a:tr h="370840">
                <a:tc>
                  <a:txBody>
                    <a:bodyPr/>
                    <a:lstStyle/>
                    <a:p>
                      <a:r>
                        <a:rPr lang="da-DK" dirty="0" smtClean="0"/>
                        <a:t>Segment</a:t>
                      </a:r>
                    </a:p>
                  </a:txBody>
                  <a:tcPr/>
                </a:tc>
                <a:tc>
                  <a:txBody>
                    <a:bodyPr/>
                    <a:lstStyle/>
                    <a:p>
                      <a:r>
                        <a:rPr lang="da-DK" dirty="0" smtClean="0"/>
                        <a:t>Content</a:t>
                      </a:r>
                      <a:endParaRPr lang="da-DK" dirty="0"/>
                    </a:p>
                  </a:txBody>
                  <a:tcPr/>
                </a:tc>
                <a:extLst>
                  <a:ext uri="{0D108BD9-81ED-4DB2-BD59-A6C34878D82A}">
                    <a16:rowId xmlns:a16="http://schemas.microsoft.com/office/drawing/2014/main" val="10000"/>
                  </a:ext>
                </a:extLst>
              </a:tr>
              <a:tr h="370840">
                <a:tc>
                  <a:txBody>
                    <a:bodyPr/>
                    <a:lstStyle/>
                    <a:p>
                      <a:r>
                        <a:rPr lang="da-DK" dirty="0" smtClean="0"/>
                        <a:t>FF</a:t>
                      </a:r>
                      <a:endParaRPr lang="da-DK" dirty="0"/>
                    </a:p>
                  </a:txBody>
                  <a:tcPr/>
                </a:tc>
                <a:tc>
                  <a:txBody>
                    <a:bodyPr/>
                    <a:lstStyle/>
                    <a:p>
                      <a:r>
                        <a:rPr lang="da-DK" dirty="0" err="1" smtClean="0"/>
                        <a:t>Literal</a:t>
                      </a:r>
                      <a:r>
                        <a:rPr lang="da-DK" dirty="0" smtClean="0"/>
                        <a:t>. Stands for ”Feedback on File”</a:t>
                      </a:r>
                      <a:endParaRPr lang="da-DK" dirty="0"/>
                    </a:p>
                  </a:txBody>
                  <a:tcPr/>
                </a:tc>
                <a:extLst>
                  <a:ext uri="{0D108BD9-81ED-4DB2-BD59-A6C34878D82A}">
                    <a16:rowId xmlns:a16="http://schemas.microsoft.com/office/drawing/2014/main" val="10001"/>
                  </a:ext>
                </a:extLst>
              </a:tr>
              <a:tr h="370840">
                <a:tc>
                  <a:txBody>
                    <a:bodyPr/>
                    <a:lstStyle/>
                    <a:p>
                      <a:r>
                        <a:rPr lang="da-DK" dirty="0" smtClean="0"/>
                        <a:t>SEQ</a:t>
                      </a:r>
                      <a:endParaRPr lang="da-DK" dirty="0"/>
                    </a:p>
                  </a:txBody>
                  <a:tcPr/>
                </a:tc>
                <a:tc>
                  <a:txBody>
                    <a:bodyPr/>
                    <a:lstStyle/>
                    <a:p>
                      <a:r>
                        <a:rPr lang="da-DK" dirty="0" err="1" smtClean="0"/>
                        <a:t>Sequence</a:t>
                      </a:r>
                      <a:r>
                        <a:rPr lang="da-DK" dirty="0" smtClean="0"/>
                        <a:t> </a:t>
                      </a:r>
                      <a:r>
                        <a:rPr lang="da-DK" dirty="0" err="1" smtClean="0"/>
                        <a:t>number</a:t>
                      </a:r>
                      <a:r>
                        <a:rPr lang="da-DK" dirty="0" smtClean="0"/>
                        <a:t>;</a:t>
                      </a:r>
                      <a:r>
                        <a:rPr lang="da-DK" baseline="0" dirty="0" smtClean="0"/>
                        <a:t> s</a:t>
                      </a:r>
                      <a:r>
                        <a:rPr lang="da-DK" dirty="0" smtClean="0"/>
                        <a:t>ame as original </a:t>
                      </a:r>
                      <a:r>
                        <a:rPr lang="da-DK" dirty="0" err="1" smtClean="0"/>
                        <a:t>transaction</a:t>
                      </a:r>
                      <a:r>
                        <a:rPr lang="da-DK" dirty="0" smtClean="0"/>
                        <a:t> file</a:t>
                      </a:r>
                      <a:endParaRPr lang="da-DK" dirty="0"/>
                    </a:p>
                  </a:txBody>
                  <a:tcPr/>
                </a:tc>
                <a:extLst>
                  <a:ext uri="{0D108BD9-81ED-4DB2-BD59-A6C34878D82A}">
                    <a16:rowId xmlns:a16="http://schemas.microsoft.com/office/drawing/2014/main" val="10002"/>
                  </a:ext>
                </a:extLst>
              </a:tr>
              <a:tr h="370840">
                <a:tc>
                  <a:txBody>
                    <a:bodyPr/>
                    <a:lstStyle/>
                    <a:p>
                      <a:r>
                        <a:rPr lang="da-DK" dirty="0" smtClean="0"/>
                        <a:t>VER</a:t>
                      </a:r>
                      <a:endParaRPr lang="da-DK" dirty="0"/>
                    </a:p>
                  </a:txBody>
                  <a:tcPr/>
                </a:tc>
                <a:tc>
                  <a:txBody>
                    <a:bodyPr/>
                    <a:lstStyle/>
                    <a:p>
                      <a:r>
                        <a:rPr lang="da-DK" dirty="0" smtClean="0"/>
                        <a:t>Version </a:t>
                      </a:r>
                      <a:r>
                        <a:rPr lang="da-DK" dirty="0" err="1" smtClean="0"/>
                        <a:t>number</a:t>
                      </a:r>
                      <a:r>
                        <a:rPr lang="da-DK" dirty="0" smtClean="0"/>
                        <a:t>. </a:t>
                      </a:r>
                      <a:r>
                        <a:rPr lang="da-DK" dirty="0" err="1" smtClean="0"/>
                        <a:t>Probably</a:t>
                      </a:r>
                      <a:r>
                        <a:rPr lang="da-DK" dirty="0" smtClean="0"/>
                        <a:t> 1 </a:t>
                      </a:r>
                      <a:r>
                        <a:rPr lang="da-DK" dirty="0" err="1" smtClean="0"/>
                        <a:t>digit</a:t>
                      </a:r>
                      <a:endParaRPr lang="da-DK" dirty="0"/>
                    </a:p>
                  </a:txBody>
                  <a:tcPr/>
                </a:tc>
                <a:extLst>
                  <a:ext uri="{0D108BD9-81ED-4DB2-BD59-A6C34878D82A}">
                    <a16:rowId xmlns:a16="http://schemas.microsoft.com/office/drawing/2014/main" val="10003"/>
                  </a:ext>
                </a:extLst>
              </a:tr>
            </a:tbl>
          </a:graphicData>
        </a:graphic>
      </p:graphicFrame>
      <p:sp>
        <p:nvSpPr>
          <p:cNvPr id="11" name="Titel 1"/>
          <p:cNvSpPr txBox="1">
            <a:spLocks/>
          </p:cNvSpPr>
          <p:nvPr/>
        </p:nvSpPr>
        <p:spPr bwMode="auto">
          <a:xfrm>
            <a:off x="755576" y="4005064"/>
            <a:ext cx="7992464"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500" kern="1200">
                <a:solidFill>
                  <a:srgbClr val="005696"/>
                </a:solidFill>
                <a:latin typeface="+mj-lt"/>
                <a:ea typeface="+mj-ea"/>
                <a:cs typeface="+mj-cs"/>
              </a:defRPr>
            </a:lvl1pPr>
            <a:lvl2pPr algn="l" rtl="0" eaLnBrk="1" fontAlgn="base" hangingPunct="1">
              <a:spcBef>
                <a:spcPct val="0"/>
              </a:spcBef>
              <a:spcAft>
                <a:spcPct val="0"/>
              </a:spcAft>
              <a:defRPr sz="2500">
                <a:solidFill>
                  <a:srgbClr val="005696"/>
                </a:solidFill>
                <a:latin typeface="Neo Sans" pitchFamily="2" charset="0"/>
              </a:defRPr>
            </a:lvl2pPr>
            <a:lvl3pPr algn="l" rtl="0" eaLnBrk="1" fontAlgn="base" hangingPunct="1">
              <a:spcBef>
                <a:spcPct val="0"/>
              </a:spcBef>
              <a:spcAft>
                <a:spcPct val="0"/>
              </a:spcAft>
              <a:defRPr sz="2500">
                <a:solidFill>
                  <a:srgbClr val="005696"/>
                </a:solidFill>
                <a:latin typeface="Neo Sans" pitchFamily="2" charset="0"/>
              </a:defRPr>
            </a:lvl3pPr>
            <a:lvl4pPr algn="l" rtl="0" eaLnBrk="1" fontAlgn="base" hangingPunct="1">
              <a:spcBef>
                <a:spcPct val="0"/>
              </a:spcBef>
              <a:spcAft>
                <a:spcPct val="0"/>
              </a:spcAft>
              <a:defRPr sz="2500">
                <a:solidFill>
                  <a:srgbClr val="005696"/>
                </a:solidFill>
                <a:latin typeface="Neo Sans" pitchFamily="2" charset="0"/>
              </a:defRPr>
            </a:lvl4pPr>
            <a:lvl5pPr algn="l" rtl="0" eaLnBrk="1" fontAlgn="base" hangingPunct="1">
              <a:spcBef>
                <a:spcPct val="0"/>
              </a:spcBef>
              <a:spcAft>
                <a:spcPct val="0"/>
              </a:spcAft>
              <a:defRPr sz="2500">
                <a:solidFill>
                  <a:srgbClr val="005696"/>
                </a:solidFill>
                <a:latin typeface="Neo Sans" pitchFamily="2" charset="0"/>
              </a:defRPr>
            </a:lvl5pPr>
            <a:lvl6pPr marL="457200" algn="l" rtl="0" eaLnBrk="1" fontAlgn="base" hangingPunct="1">
              <a:spcBef>
                <a:spcPct val="0"/>
              </a:spcBef>
              <a:spcAft>
                <a:spcPct val="0"/>
              </a:spcAft>
              <a:defRPr sz="2500">
                <a:solidFill>
                  <a:srgbClr val="005696"/>
                </a:solidFill>
                <a:latin typeface="Neo Sans" pitchFamily="2" charset="0"/>
              </a:defRPr>
            </a:lvl6pPr>
            <a:lvl7pPr marL="914400" algn="l" rtl="0" eaLnBrk="1" fontAlgn="base" hangingPunct="1">
              <a:spcBef>
                <a:spcPct val="0"/>
              </a:spcBef>
              <a:spcAft>
                <a:spcPct val="0"/>
              </a:spcAft>
              <a:defRPr sz="2500">
                <a:solidFill>
                  <a:srgbClr val="005696"/>
                </a:solidFill>
                <a:latin typeface="Neo Sans" pitchFamily="2" charset="0"/>
              </a:defRPr>
            </a:lvl7pPr>
            <a:lvl8pPr marL="1371600" algn="l" rtl="0" eaLnBrk="1" fontAlgn="base" hangingPunct="1">
              <a:spcBef>
                <a:spcPct val="0"/>
              </a:spcBef>
              <a:spcAft>
                <a:spcPct val="0"/>
              </a:spcAft>
              <a:defRPr sz="2500">
                <a:solidFill>
                  <a:srgbClr val="005696"/>
                </a:solidFill>
                <a:latin typeface="Neo Sans" pitchFamily="2" charset="0"/>
              </a:defRPr>
            </a:lvl8pPr>
            <a:lvl9pPr marL="1828800" algn="l" rtl="0" eaLnBrk="1" fontAlgn="base" hangingPunct="1">
              <a:spcBef>
                <a:spcPct val="0"/>
              </a:spcBef>
              <a:spcAft>
                <a:spcPct val="0"/>
              </a:spcAft>
              <a:defRPr sz="2500">
                <a:solidFill>
                  <a:srgbClr val="005696"/>
                </a:solidFill>
                <a:latin typeface="Neo Sans" pitchFamily="2" charset="0"/>
              </a:defRPr>
            </a:lvl9pPr>
          </a:lstStyle>
          <a:p>
            <a:r>
              <a:rPr lang="da-DK" dirty="0" err="1" smtClean="0"/>
              <a:t>Daily</a:t>
            </a:r>
            <a:r>
              <a:rPr lang="da-DK" dirty="0" smtClean="0"/>
              <a:t> feedback: </a:t>
            </a:r>
            <a:r>
              <a:rPr lang="da-DK" sz="2000" i="1" dirty="0" smtClean="0"/>
              <a:t>FD_TR_SEIC_ORI_YYYYMMDD_SEQ.TYPE</a:t>
            </a:r>
            <a:endParaRPr lang="da-DK" dirty="0"/>
          </a:p>
        </p:txBody>
      </p:sp>
      <p:graphicFrame>
        <p:nvGraphicFramePr>
          <p:cNvPr id="12" name="Tabel 11"/>
          <p:cNvGraphicFramePr>
            <a:graphicFrameLocks noGrp="1"/>
          </p:cNvGraphicFramePr>
          <p:nvPr>
            <p:extLst>
              <p:ext uri="{D42A27DB-BD31-4B8C-83A1-F6EECF244321}">
                <p14:modId xmlns:p14="http://schemas.microsoft.com/office/powerpoint/2010/main" val="410435738"/>
              </p:ext>
            </p:extLst>
          </p:nvPr>
        </p:nvGraphicFramePr>
        <p:xfrm>
          <a:off x="1115616" y="4581128"/>
          <a:ext cx="6096000" cy="111252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4799856">
                  <a:extLst>
                    <a:ext uri="{9D8B030D-6E8A-4147-A177-3AD203B41FA5}">
                      <a16:colId xmlns:a16="http://schemas.microsoft.com/office/drawing/2014/main" val="20001"/>
                    </a:ext>
                  </a:extLst>
                </a:gridCol>
              </a:tblGrid>
              <a:tr h="370840">
                <a:tc>
                  <a:txBody>
                    <a:bodyPr/>
                    <a:lstStyle/>
                    <a:p>
                      <a:r>
                        <a:rPr lang="da-DK" dirty="0" smtClean="0"/>
                        <a:t>Segment</a:t>
                      </a:r>
                    </a:p>
                  </a:txBody>
                  <a:tcPr/>
                </a:tc>
                <a:tc>
                  <a:txBody>
                    <a:bodyPr/>
                    <a:lstStyle/>
                    <a:p>
                      <a:r>
                        <a:rPr lang="da-DK" dirty="0" smtClean="0"/>
                        <a:t>Content</a:t>
                      </a:r>
                      <a:endParaRPr lang="da-DK" dirty="0"/>
                    </a:p>
                  </a:txBody>
                  <a:tcPr/>
                </a:tc>
                <a:extLst>
                  <a:ext uri="{0D108BD9-81ED-4DB2-BD59-A6C34878D82A}">
                    <a16:rowId xmlns:a16="http://schemas.microsoft.com/office/drawing/2014/main" val="10000"/>
                  </a:ext>
                </a:extLst>
              </a:tr>
              <a:tr h="370840">
                <a:tc>
                  <a:txBody>
                    <a:bodyPr/>
                    <a:lstStyle/>
                    <a:p>
                      <a:r>
                        <a:rPr lang="da-DK" dirty="0" smtClean="0"/>
                        <a:t>FD</a:t>
                      </a:r>
                      <a:endParaRPr lang="da-DK" dirty="0"/>
                    </a:p>
                  </a:txBody>
                  <a:tcPr/>
                </a:tc>
                <a:tc>
                  <a:txBody>
                    <a:bodyPr/>
                    <a:lstStyle/>
                    <a:p>
                      <a:r>
                        <a:rPr lang="da-DK" dirty="0" err="1" smtClean="0"/>
                        <a:t>Literal</a:t>
                      </a:r>
                      <a:r>
                        <a:rPr lang="da-DK" dirty="0" smtClean="0"/>
                        <a:t>. Stands for ”Feedback, </a:t>
                      </a:r>
                      <a:r>
                        <a:rPr lang="da-DK" dirty="0" err="1" smtClean="0"/>
                        <a:t>Daily</a:t>
                      </a:r>
                      <a:r>
                        <a:rPr lang="da-DK" dirty="0" smtClean="0"/>
                        <a:t>”</a:t>
                      </a:r>
                      <a:endParaRPr lang="da-DK" dirty="0"/>
                    </a:p>
                  </a:txBody>
                  <a:tcPr/>
                </a:tc>
                <a:extLst>
                  <a:ext uri="{0D108BD9-81ED-4DB2-BD59-A6C34878D82A}">
                    <a16:rowId xmlns:a16="http://schemas.microsoft.com/office/drawing/2014/main" val="10001"/>
                  </a:ext>
                </a:extLst>
              </a:tr>
              <a:tr h="370840">
                <a:tc>
                  <a:txBody>
                    <a:bodyPr/>
                    <a:lstStyle/>
                    <a:p>
                      <a:r>
                        <a:rPr lang="da-DK" dirty="0" smtClean="0"/>
                        <a:t>SEQ</a:t>
                      </a:r>
                      <a:endParaRPr lang="da-DK" dirty="0"/>
                    </a:p>
                  </a:txBody>
                  <a:tcPr/>
                </a:tc>
                <a:tc>
                  <a:txBody>
                    <a:bodyPr/>
                    <a:lstStyle/>
                    <a:p>
                      <a:r>
                        <a:rPr lang="da-DK" dirty="0" err="1" smtClean="0"/>
                        <a:t>Sequence</a:t>
                      </a:r>
                      <a:r>
                        <a:rPr lang="da-DK" baseline="0" dirty="0" smtClean="0"/>
                        <a:t> </a:t>
                      </a:r>
                      <a:r>
                        <a:rPr lang="da-DK" baseline="0" dirty="0" err="1" smtClean="0"/>
                        <a:t>number</a:t>
                      </a:r>
                      <a:r>
                        <a:rPr lang="da-DK" baseline="0" dirty="0" smtClean="0"/>
                        <a:t>; </a:t>
                      </a:r>
                      <a:r>
                        <a:rPr lang="da-DK" baseline="0" dirty="0" err="1" smtClean="0"/>
                        <a:t>generated</a:t>
                      </a:r>
                      <a:r>
                        <a:rPr lang="da-DK" baseline="0" dirty="0" smtClean="0"/>
                        <a:t> by TRSII</a:t>
                      </a:r>
                      <a:endParaRPr lang="da-DK" dirty="0"/>
                    </a:p>
                  </a:txBody>
                  <a:tcPr/>
                </a:tc>
                <a:extLst>
                  <a:ext uri="{0D108BD9-81ED-4DB2-BD59-A6C34878D82A}">
                    <a16:rowId xmlns:a16="http://schemas.microsoft.com/office/drawing/2014/main" val="10002"/>
                  </a:ext>
                </a:extLst>
              </a:tr>
            </a:tbl>
          </a:graphicData>
        </a:graphic>
      </p:graphicFrame>
      <p:sp>
        <p:nvSpPr>
          <p:cNvPr id="13" name="Titel 1"/>
          <p:cNvSpPr txBox="1">
            <a:spLocks/>
          </p:cNvSpPr>
          <p:nvPr/>
        </p:nvSpPr>
        <p:spPr bwMode="auto">
          <a:xfrm>
            <a:off x="755576" y="1268760"/>
            <a:ext cx="7992464" cy="8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500" kern="1200">
                <a:solidFill>
                  <a:srgbClr val="005696"/>
                </a:solidFill>
                <a:latin typeface="+mj-lt"/>
                <a:ea typeface="+mj-ea"/>
                <a:cs typeface="+mj-cs"/>
              </a:defRPr>
            </a:lvl1pPr>
            <a:lvl2pPr algn="l" rtl="0" eaLnBrk="1" fontAlgn="base" hangingPunct="1">
              <a:spcBef>
                <a:spcPct val="0"/>
              </a:spcBef>
              <a:spcAft>
                <a:spcPct val="0"/>
              </a:spcAft>
              <a:defRPr sz="2500">
                <a:solidFill>
                  <a:srgbClr val="005696"/>
                </a:solidFill>
                <a:latin typeface="Neo Sans" pitchFamily="2" charset="0"/>
              </a:defRPr>
            </a:lvl2pPr>
            <a:lvl3pPr algn="l" rtl="0" eaLnBrk="1" fontAlgn="base" hangingPunct="1">
              <a:spcBef>
                <a:spcPct val="0"/>
              </a:spcBef>
              <a:spcAft>
                <a:spcPct val="0"/>
              </a:spcAft>
              <a:defRPr sz="2500">
                <a:solidFill>
                  <a:srgbClr val="005696"/>
                </a:solidFill>
                <a:latin typeface="Neo Sans" pitchFamily="2" charset="0"/>
              </a:defRPr>
            </a:lvl3pPr>
            <a:lvl4pPr algn="l" rtl="0" eaLnBrk="1" fontAlgn="base" hangingPunct="1">
              <a:spcBef>
                <a:spcPct val="0"/>
              </a:spcBef>
              <a:spcAft>
                <a:spcPct val="0"/>
              </a:spcAft>
              <a:defRPr sz="2500">
                <a:solidFill>
                  <a:srgbClr val="005696"/>
                </a:solidFill>
                <a:latin typeface="Neo Sans" pitchFamily="2" charset="0"/>
              </a:defRPr>
            </a:lvl4pPr>
            <a:lvl5pPr algn="l" rtl="0" eaLnBrk="1" fontAlgn="base" hangingPunct="1">
              <a:spcBef>
                <a:spcPct val="0"/>
              </a:spcBef>
              <a:spcAft>
                <a:spcPct val="0"/>
              </a:spcAft>
              <a:defRPr sz="2500">
                <a:solidFill>
                  <a:srgbClr val="005696"/>
                </a:solidFill>
                <a:latin typeface="Neo Sans" pitchFamily="2" charset="0"/>
              </a:defRPr>
            </a:lvl5pPr>
            <a:lvl6pPr marL="457200" algn="l" rtl="0" eaLnBrk="1" fontAlgn="base" hangingPunct="1">
              <a:spcBef>
                <a:spcPct val="0"/>
              </a:spcBef>
              <a:spcAft>
                <a:spcPct val="0"/>
              </a:spcAft>
              <a:defRPr sz="2500">
                <a:solidFill>
                  <a:srgbClr val="005696"/>
                </a:solidFill>
                <a:latin typeface="Neo Sans" pitchFamily="2" charset="0"/>
              </a:defRPr>
            </a:lvl6pPr>
            <a:lvl7pPr marL="914400" algn="l" rtl="0" eaLnBrk="1" fontAlgn="base" hangingPunct="1">
              <a:spcBef>
                <a:spcPct val="0"/>
              </a:spcBef>
              <a:spcAft>
                <a:spcPct val="0"/>
              </a:spcAft>
              <a:defRPr sz="2500">
                <a:solidFill>
                  <a:srgbClr val="005696"/>
                </a:solidFill>
                <a:latin typeface="Neo Sans" pitchFamily="2" charset="0"/>
              </a:defRPr>
            </a:lvl7pPr>
            <a:lvl8pPr marL="1371600" algn="l" rtl="0" eaLnBrk="1" fontAlgn="base" hangingPunct="1">
              <a:spcBef>
                <a:spcPct val="0"/>
              </a:spcBef>
              <a:spcAft>
                <a:spcPct val="0"/>
              </a:spcAft>
              <a:defRPr sz="2500">
                <a:solidFill>
                  <a:srgbClr val="005696"/>
                </a:solidFill>
                <a:latin typeface="Neo Sans" pitchFamily="2" charset="0"/>
              </a:defRPr>
            </a:lvl8pPr>
            <a:lvl9pPr marL="1828800" algn="l" rtl="0" eaLnBrk="1" fontAlgn="base" hangingPunct="1">
              <a:spcBef>
                <a:spcPct val="0"/>
              </a:spcBef>
              <a:spcAft>
                <a:spcPct val="0"/>
              </a:spcAft>
              <a:defRPr sz="2500">
                <a:solidFill>
                  <a:srgbClr val="005696"/>
                </a:solidFill>
                <a:latin typeface="Neo Sans" pitchFamily="2" charset="0"/>
              </a:defRPr>
            </a:lvl9pPr>
          </a:lstStyle>
          <a:p>
            <a:r>
              <a:rPr lang="da-DK" dirty="0"/>
              <a:t>File feedback: </a:t>
            </a:r>
            <a:r>
              <a:rPr lang="da-DK" sz="2000" i="1" dirty="0" smtClean="0"/>
              <a:t>FF_TR_SEIC_ORI_YYYYMMDD_SEQ_VER.TYPE</a:t>
            </a:r>
            <a:r>
              <a:rPr lang="da-DK" sz="2000" i="1" dirty="0"/>
              <a:t/>
            </a:r>
            <a:br>
              <a:rPr lang="da-DK" sz="2000" i="1" dirty="0"/>
            </a:br>
            <a:r>
              <a:rPr lang="da-DK" sz="2000" i="1" dirty="0"/>
              <a:t>or FF_&lt;Full </a:t>
            </a:r>
            <a:r>
              <a:rPr lang="da-DK" sz="2000" i="1" dirty="0" err="1"/>
              <a:t>name</a:t>
            </a:r>
            <a:r>
              <a:rPr lang="da-DK" sz="2000" i="1" dirty="0"/>
              <a:t> of </a:t>
            </a:r>
            <a:r>
              <a:rPr lang="da-DK" sz="2000" i="1" dirty="0" err="1"/>
              <a:t>received</a:t>
            </a:r>
            <a:r>
              <a:rPr lang="da-DK" sz="2000" i="1" dirty="0"/>
              <a:t> file&gt;</a:t>
            </a:r>
          </a:p>
        </p:txBody>
      </p:sp>
      <p:sp>
        <p:nvSpPr>
          <p:cNvPr id="14" name="Titel 1"/>
          <p:cNvSpPr txBox="1">
            <a:spLocks/>
          </p:cNvSpPr>
          <p:nvPr/>
        </p:nvSpPr>
        <p:spPr bwMode="auto">
          <a:xfrm>
            <a:off x="1115616" y="5589240"/>
            <a:ext cx="6096000" cy="70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500" kern="1200">
                <a:solidFill>
                  <a:srgbClr val="005696"/>
                </a:solidFill>
                <a:latin typeface="+mj-lt"/>
                <a:ea typeface="+mj-ea"/>
                <a:cs typeface="+mj-cs"/>
              </a:defRPr>
            </a:lvl1pPr>
            <a:lvl2pPr algn="l" rtl="0" eaLnBrk="1" fontAlgn="base" hangingPunct="1">
              <a:spcBef>
                <a:spcPct val="0"/>
              </a:spcBef>
              <a:spcAft>
                <a:spcPct val="0"/>
              </a:spcAft>
              <a:defRPr sz="2500">
                <a:solidFill>
                  <a:srgbClr val="005696"/>
                </a:solidFill>
                <a:latin typeface="Neo Sans" pitchFamily="2" charset="0"/>
              </a:defRPr>
            </a:lvl2pPr>
            <a:lvl3pPr algn="l" rtl="0" eaLnBrk="1" fontAlgn="base" hangingPunct="1">
              <a:spcBef>
                <a:spcPct val="0"/>
              </a:spcBef>
              <a:spcAft>
                <a:spcPct val="0"/>
              </a:spcAft>
              <a:defRPr sz="2500">
                <a:solidFill>
                  <a:srgbClr val="005696"/>
                </a:solidFill>
                <a:latin typeface="Neo Sans" pitchFamily="2" charset="0"/>
              </a:defRPr>
            </a:lvl3pPr>
            <a:lvl4pPr algn="l" rtl="0" eaLnBrk="1" fontAlgn="base" hangingPunct="1">
              <a:spcBef>
                <a:spcPct val="0"/>
              </a:spcBef>
              <a:spcAft>
                <a:spcPct val="0"/>
              </a:spcAft>
              <a:defRPr sz="2500">
                <a:solidFill>
                  <a:srgbClr val="005696"/>
                </a:solidFill>
                <a:latin typeface="Neo Sans" pitchFamily="2" charset="0"/>
              </a:defRPr>
            </a:lvl4pPr>
            <a:lvl5pPr algn="l" rtl="0" eaLnBrk="1" fontAlgn="base" hangingPunct="1">
              <a:spcBef>
                <a:spcPct val="0"/>
              </a:spcBef>
              <a:spcAft>
                <a:spcPct val="0"/>
              </a:spcAft>
              <a:defRPr sz="2500">
                <a:solidFill>
                  <a:srgbClr val="005696"/>
                </a:solidFill>
                <a:latin typeface="Neo Sans" pitchFamily="2" charset="0"/>
              </a:defRPr>
            </a:lvl5pPr>
            <a:lvl6pPr marL="457200" algn="l" rtl="0" eaLnBrk="1" fontAlgn="base" hangingPunct="1">
              <a:spcBef>
                <a:spcPct val="0"/>
              </a:spcBef>
              <a:spcAft>
                <a:spcPct val="0"/>
              </a:spcAft>
              <a:defRPr sz="2500">
                <a:solidFill>
                  <a:srgbClr val="005696"/>
                </a:solidFill>
                <a:latin typeface="Neo Sans" pitchFamily="2" charset="0"/>
              </a:defRPr>
            </a:lvl6pPr>
            <a:lvl7pPr marL="914400" algn="l" rtl="0" eaLnBrk="1" fontAlgn="base" hangingPunct="1">
              <a:spcBef>
                <a:spcPct val="0"/>
              </a:spcBef>
              <a:spcAft>
                <a:spcPct val="0"/>
              </a:spcAft>
              <a:defRPr sz="2500">
                <a:solidFill>
                  <a:srgbClr val="005696"/>
                </a:solidFill>
                <a:latin typeface="Neo Sans" pitchFamily="2" charset="0"/>
              </a:defRPr>
            </a:lvl7pPr>
            <a:lvl8pPr marL="1371600" algn="l" rtl="0" eaLnBrk="1" fontAlgn="base" hangingPunct="1">
              <a:spcBef>
                <a:spcPct val="0"/>
              </a:spcBef>
              <a:spcAft>
                <a:spcPct val="0"/>
              </a:spcAft>
              <a:defRPr sz="2500">
                <a:solidFill>
                  <a:srgbClr val="005696"/>
                </a:solidFill>
                <a:latin typeface="Neo Sans" pitchFamily="2" charset="0"/>
              </a:defRPr>
            </a:lvl8pPr>
            <a:lvl9pPr marL="1828800" algn="l" rtl="0" eaLnBrk="1" fontAlgn="base" hangingPunct="1">
              <a:spcBef>
                <a:spcPct val="0"/>
              </a:spcBef>
              <a:spcAft>
                <a:spcPct val="0"/>
              </a:spcAft>
              <a:defRPr sz="2500">
                <a:solidFill>
                  <a:srgbClr val="005696"/>
                </a:solidFill>
                <a:latin typeface="Neo Sans" pitchFamily="2" charset="0"/>
              </a:defRPr>
            </a:lvl9pPr>
          </a:lstStyle>
          <a:p>
            <a:r>
              <a:rPr lang="da-DK" sz="1400" dirty="0" smtClean="0"/>
              <a:t>Note the </a:t>
            </a:r>
            <a:r>
              <a:rPr lang="da-DK" sz="1400" dirty="0" err="1" smtClean="0"/>
              <a:t>use</a:t>
            </a:r>
            <a:r>
              <a:rPr lang="da-DK" sz="1400" dirty="0" smtClean="0"/>
              <a:t> of ORI in the </a:t>
            </a:r>
            <a:r>
              <a:rPr lang="da-DK" sz="1400" dirty="0" err="1" smtClean="0"/>
              <a:t>daily</a:t>
            </a:r>
            <a:r>
              <a:rPr lang="da-DK" sz="1400" dirty="0" smtClean="0"/>
              <a:t> feedback. This </a:t>
            </a:r>
            <a:r>
              <a:rPr lang="da-DK" sz="1400" dirty="0" err="1" smtClean="0"/>
              <a:t>means</a:t>
            </a:r>
            <a:r>
              <a:rPr lang="da-DK" sz="1400" dirty="0" smtClean="0"/>
              <a:t> </a:t>
            </a:r>
            <a:r>
              <a:rPr lang="da-DK" sz="1400" dirty="0" err="1" smtClean="0"/>
              <a:t>that</a:t>
            </a:r>
            <a:r>
              <a:rPr lang="da-DK" sz="1400" dirty="0" smtClean="0"/>
              <a:t> </a:t>
            </a:r>
            <a:r>
              <a:rPr lang="da-DK" sz="1400" dirty="0" err="1" smtClean="0"/>
              <a:t>using</a:t>
            </a:r>
            <a:r>
              <a:rPr lang="da-DK" sz="1400" dirty="0" smtClean="0"/>
              <a:t> </a:t>
            </a:r>
            <a:r>
              <a:rPr lang="da-DK" sz="1400" dirty="0" err="1" smtClean="0"/>
              <a:t>different</a:t>
            </a:r>
            <a:r>
              <a:rPr lang="da-DK" sz="1400" dirty="0" smtClean="0"/>
              <a:t> ORI in the TR file </a:t>
            </a:r>
            <a:r>
              <a:rPr lang="da-DK" sz="1400" dirty="0" err="1" smtClean="0"/>
              <a:t>will</a:t>
            </a:r>
            <a:r>
              <a:rPr lang="da-DK" sz="1400" dirty="0" smtClean="0"/>
              <a:t> </a:t>
            </a:r>
            <a:r>
              <a:rPr lang="da-DK" sz="1400" dirty="0" err="1" smtClean="0"/>
              <a:t>cause</a:t>
            </a:r>
            <a:r>
              <a:rPr lang="da-DK" sz="1400" dirty="0" smtClean="0"/>
              <a:t> </a:t>
            </a:r>
            <a:r>
              <a:rPr lang="da-DK" sz="1400" dirty="0" err="1" smtClean="0"/>
              <a:t>different</a:t>
            </a:r>
            <a:r>
              <a:rPr lang="da-DK" sz="1400" dirty="0" smtClean="0"/>
              <a:t> </a:t>
            </a:r>
            <a:r>
              <a:rPr lang="da-DK" sz="1400" dirty="0" err="1" smtClean="0"/>
              <a:t>daily</a:t>
            </a:r>
            <a:r>
              <a:rPr lang="da-DK" sz="1400" dirty="0" smtClean="0"/>
              <a:t> feedback files.</a:t>
            </a:r>
            <a:endParaRPr lang="da-DK" sz="1400" dirty="0"/>
          </a:p>
        </p:txBody>
      </p:sp>
    </p:spTree>
    <p:extLst>
      <p:ext uri="{BB962C8B-B14F-4D97-AF65-F5344CB8AC3E}">
        <p14:creationId xmlns:p14="http://schemas.microsoft.com/office/powerpoint/2010/main" val="2136440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76672"/>
            <a:ext cx="7930800" cy="849600"/>
          </a:xfrm>
        </p:spPr>
        <p:txBody>
          <a:bodyPr/>
          <a:lstStyle/>
          <a:p>
            <a:r>
              <a:rPr lang="da-DK" dirty="0" smtClean="0"/>
              <a:t>4. Creation, </a:t>
            </a:r>
            <a:r>
              <a:rPr lang="da-DK" dirty="0" err="1" smtClean="0"/>
              <a:t>updates</a:t>
            </a:r>
            <a:r>
              <a:rPr lang="da-DK" dirty="0" smtClean="0"/>
              <a:t>, </a:t>
            </a:r>
            <a:r>
              <a:rPr lang="da-DK" dirty="0" err="1" smtClean="0"/>
              <a:t>cancellations</a:t>
            </a:r>
            <a:r>
              <a:rPr lang="da-DK" dirty="0" smtClean="0"/>
              <a:t> </a:t>
            </a:r>
            <a:endParaRPr lang="da-DK" dirty="0"/>
          </a:p>
        </p:txBody>
      </p:sp>
      <p:sp>
        <p:nvSpPr>
          <p:cNvPr id="3" name="Pladsholder til indhold 2"/>
          <p:cNvSpPr>
            <a:spLocks noGrp="1"/>
          </p:cNvSpPr>
          <p:nvPr>
            <p:ph idx="1"/>
          </p:nvPr>
        </p:nvSpPr>
        <p:spPr/>
        <p:txBody>
          <a:bodyPr/>
          <a:lstStyle/>
          <a:p>
            <a:pPr>
              <a:buFont typeface="Wingdings" panose="05000000000000000000" pitchFamily="2" charset="2"/>
              <a:buChar char="Ø"/>
            </a:pPr>
            <a:r>
              <a:rPr lang="da-DK" dirty="0" smtClean="0"/>
              <a:t>A TR </a:t>
            </a:r>
            <a:r>
              <a:rPr lang="da-DK" dirty="0" err="1" smtClean="0"/>
              <a:t>can</a:t>
            </a:r>
            <a:r>
              <a:rPr lang="da-DK" dirty="0" smtClean="0"/>
              <a:t> </a:t>
            </a:r>
            <a:r>
              <a:rPr lang="da-DK" dirty="0" err="1" smtClean="0"/>
              <a:t>be</a:t>
            </a:r>
            <a:r>
              <a:rPr lang="da-DK" dirty="0" smtClean="0"/>
              <a:t> </a:t>
            </a:r>
            <a:r>
              <a:rPr lang="da-DK" dirty="0" err="1" smtClean="0"/>
              <a:t>both</a:t>
            </a:r>
            <a:r>
              <a:rPr lang="da-DK" dirty="0" smtClean="0"/>
              <a:t> </a:t>
            </a:r>
            <a:r>
              <a:rPr lang="da-DK" dirty="0" err="1" smtClean="0"/>
              <a:t>creation</a:t>
            </a:r>
            <a:r>
              <a:rPr lang="da-DK" dirty="0" smtClean="0"/>
              <a:t> of a </a:t>
            </a:r>
            <a:r>
              <a:rPr lang="da-DK" b="1" dirty="0" smtClean="0"/>
              <a:t>new</a:t>
            </a:r>
            <a:r>
              <a:rPr lang="da-DK" dirty="0" smtClean="0"/>
              <a:t> </a:t>
            </a:r>
            <a:r>
              <a:rPr lang="da-DK" dirty="0" err="1" smtClean="0"/>
              <a:t>trade</a:t>
            </a:r>
            <a:r>
              <a:rPr lang="da-DK" dirty="0" smtClean="0"/>
              <a:t> or it </a:t>
            </a:r>
            <a:r>
              <a:rPr lang="da-DK" dirty="0" err="1" smtClean="0"/>
              <a:t>can</a:t>
            </a:r>
            <a:r>
              <a:rPr lang="da-DK" dirty="0" smtClean="0"/>
              <a:t> </a:t>
            </a:r>
            <a:r>
              <a:rPr lang="da-DK" dirty="0" err="1" smtClean="0"/>
              <a:t>be</a:t>
            </a:r>
            <a:r>
              <a:rPr lang="da-DK" dirty="0" smtClean="0"/>
              <a:t> a </a:t>
            </a:r>
            <a:r>
              <a:rPr lang="da-DK" b="1" dirty="0" err="1" smtClean="0"/>
              <a:t>cancellation</a:t>
            </a:r>
            <a:r>
              <a:rPr lang="da-DK" dirty="0" smtClean="0"/>
              <a:t> of an </a:t>
            </a:r>
            <a:r>
              <a:rPr lang="da-DK" dirty="0" err="1" smtClean="0"/>
              <a:t>already</a:t>
            </a:r>
            <a:r>
              <a:rPr lang="da-DK" dirty="0" smtClean="0"/>
              <a:t> </a:t>
            </a:r>
            <a:r>
              <a:rPr lang="da-DK" dirty="0" err="1" smtClean="0"/>
              <a:t>submitted</a:t>
            </a:r>
            <a:r>
              <a:rPr lang="da-DK" dirty="0" smtClean="0"/>
              <a:t> TR.</a:t>
            </a:r>
          </a:p>
          <a:p>
            <a:pPr>
              <a:buFont typeface="Wingdings" panose="05000000000000000000" pitchFamily="2" charset="2"/>
              <a:buChar char="Ø"/>
            </a:pPr>
            <a:endParaRPr lang="da-DK" dirty="0" smtClean="0"/>
          </a:p>
          <a:p>
            <a:pPr>
              <a:buFont typeface="Wingdings" panose="05000000000000000000" pitchFamily="2" charset="2"/>
              <a:buChar char="Ø"/>
            </a:pPr>
            <a:r>
              <a:rPr lang="da-DK" dirty="0" err="1" smtClean="0"/>
              <a:t>Changing</a:t>
            </a:r>
            <a:r>
              <a:rPr lang="da-DK" dirty="0" smtClean="0"/>
              <a:t> or </a:t>
            </a:r>
            <a:r>
              <a:rPr lang="da-DK" dirty="0" err="1" smtClean="0"/>
              <a:t>updating</a:t>
            </a:r>
            <a:r>
              <a:rPr lang="da-DK" dirty="0" smtClean="0"/>
              <a:t> of a </a:t>
            </a:r>
            <a:r>
              <a:rPr lang="da-DK" dirty="0" err="1" smtClean="0"/>
              <a:t>trade</a:t>
            </a:r>
            <a:r>
              <a:rPr lang="da-DK" dirty="0" smtClean="0"/>
              <a:t> </a:t>
            </a:r>
            <a:r>
              <a:rPr lang="da-DK" dirty="0" err="1" smtClean="0"/>
              <a:t>previously</a:t>
            </a:r>
            <a:r>
              <a:rPr lang="da-DK" dirty="0" smtClean="0"/>
              <a:t> </a:t>
            </a:r>
            <a:r>
              <a:rPr lang="da-DK" dirty="0" err="1" smtClean="0"/>
              <a:t>submitted</a:t>
            </a:r>
            <a:r>
              <a:rPr lang="da-DK" dirty="0" smtClean="0"/>
              <a:t> is done by </a:t>
            </a:r>
            <a:r>
              <a:rPr lang="da-DK" dirty="0" err="1" smtClean="0"/>
              <a:t>canceling</a:t>
            </a:r>
            <a:r>
              <a:rPr lang="da-DK" dirty="0" smtClean="0"/>
              <a:t> the </a:t>
            </a:r>
            <a:r>
              <a:rPr lang="da-DK" dirty="0" err="1" smtClean="0"/>
              <a:t>trade</a:t>
            </a:r>
            <a:r>
              <a:rPr lang="da-DK" dirty="0" smtClean="0"/>
              <a:t> and sending the </a:t>
            </a:r>
            <a:r>
              <a:rPr lang="da-DK" dirty="0" err="1" smtClean="0"/>
              <a:t>updated</a:t>
            </a:r>
            <a:r>
              <a:rPr lang="da-DK" dirty="0" smtClean="0"/>
              <a:t> </a:t>
            </a:r>
            <a:r>
              <a:rPr lang="da-DK" dirty="0" err="1" smtClean="0"/>
              <a:t>transaction</a:t>
            </a:r>
            <a:r>
              <a:rPr lang="da-DK" dirty="0"/>
              <a:t>. </a:t>
            </a:r>
            <a:r>
              <a:rPr lang="da-DK" dirty="0" err="1"/>
              <a:t>That</a:t>
            </a:r>
            <a:r>
              <a:rPr lang="da-DK" dirty="0"/>
              <a:t> is an </a:t>
            </a:r>
            <a:r>
              <a:rPr lang="da-DK" dirty="0" err="1"/>
              <a:t>update</a:t>
            </a:r>
            <a:r>
              <a:rPr lang="da-DK" dirty="0"/>
              <a:t> of a </a:t>
            </a:r>
            <a:r>
              <a:rPr lang="da-DK" dirty="0" err="1"/>
              <a:t>trade</a:t>
            </a:r>
            <a:r>
              <a:rPr lang="da-DK" dirty="0"/>
              <a:t> is not </a:t>
            </a:r>
            <a:r>
              <a:rPr lang="da-DK" dirty="0" err="1"/>
              <a:t>possible</a:t>
            </a:r>
            <a:r>
              <a:rPr lang="da-DK" dirty="0" smtClean="0"/>
              <a:t>. </a:t>
            </a:r>
          </a:p>
          <a:p>
            <a:pPr marL="0" indent="0">
              <a:buNone/>
            </a:pPr>
            <a:endParaRPr lang="da-DK" dirty="0" smtClean="0"/>
          </a:p>
          <a:p>
            <a:pPr>
              <a:buFont typeface="Wingdings" panose="05000000000000000000" pitchFamily="2" charset="2"/>
              <a:buChar char="Ø"/>
            </a:pPr>
            <a:r>
              <a:rPr lang="da-DK" dirty="0" smtClean="0"/>
              <a:t>The same reference </a:t>
            </a:r>
            <a:r>
              <a:rPr lang="da-DK" dirty="0" err="1" smtClean="0"/>
              <a:t>number</a:t>
            </a:r>
            <a:r>
              <a:rPr lang="da-DK" dirty="0" smtClean="0"/>
              <a:t> </a:t>
            </a:r>
            <a:r>
              <a:rPr lang="da-DK" dirty="0" err="1" smtClean="0"/>
              <a:t>can</a:t>
            </a:r>
            <a:r>
              <a:rPr lang="da-DK" dirty="0" smtClean="0"/>
              <a:t> </a:t>
            </a:r>
            <a:r>
              <a:rPr lang="da-DK" dirty="0" err="1" smtClean="0"/>
              <a:t>be</a:t>
            </a:r>
            <a:r>
              <a:rPr lang="da-DK" dirty="0" smtClean="0"/>
              <a:t> </a:t>
            </a:r>
            <a:r>
              <a:rPr lang="da-DK" dirty="0" err="1" smtClean="0"/>
              <a:t>used</a:t>
            </a:r>
            <a:r>
              <a:rPr lang="da-DK" dirty="0" smtClean="0"/>
              <a:t> over and over </a:t>
            </a:r>
            <a:r>
              <a:rPr lang="da-DK" dirty="0" err="1" smtClean="0"/>
              <a:t>again</a:t>
            </a:r>
            <a:r>
              <a:rPr lang="da-DK" dirty="0" smtClean="0"/>
              <a:t> for the </a:t>
            </a:r>
            <a:r>
              <a:rPr lang="da-DK" dirty="0" err="1" smtClean="0"/>
              <a:t>changes</a:t>
            </a:r>
            <a:r>
              <a:rPr lang="da-DK" dirty="0" smtClean="0"/>
              <a:t> and </a:t>
            </a:r>
            <a:r>
              <a:rPr lang="da-DK" dirty="0" err="1" smtClean="0"/>
              <a:t>updates</a:t>
            </a:r>
            <a:r>
              <a:rPr lang="da-DK" dirty="0" smtClean="0"/>
              <a:t> to the same </a:t>
            </a:r>
            <a:r>
              <a:rPr lang="da-DK" dirty="0" err="1" smtClean="0"/>
              <a:t>trade</a:t>
            </a:r>
            <a:r>
              <a:rPr lang="da-DK" dirty="0" smtClean="0"/>
              <a:t>. As </a:t>
            </a:r>
            <a:r>
              <a:rPr lang="da-DK" dirty="0" err="1" smtClean="0"/>
              <a:t>opposed</a:t>
            </a:r>
            <a:r>
              <a:rPr lang="da-DK" dirty="0" smtClean="0"/>
              <a:t> to the </a:t>
            </a:r>
            <a:r>
              <a:rPr lang="da-DK" dirty="0" err="1" smtClean="0"/>
              <a:t>current</a:t>
            </a:r>
            <a:r>
              <a:rPr lang="da-DK" dirty="0" smtClean="0"/>
              <a:t> </a:t>
            </a:r>
            <a:r>
              <a:rPr lang="da-DK" dirty="0" err="1" smtClean="0"/>
              <a:t>reporting</a:t>
            </a:r>
            <a:r>
              <a:rPr lang="da-DK" dirty="0" smtClean="0"/>
              <a:t> </a:t>
            </a:r>
            <a:r>
              <a:rPr lang="da-DK" dirty="0"/>
              <a:t>system </a:t>
            </a:r>
            <a:r>
              <a:rPr lang="da-DK" dirty="0" err="1"/>
              <a:t>where</a:t>
            </a:r>
            <a:r>
              <a:rPr lang="da-DK" dirty="0"/>
              <a:t> the same reference </a:t>
            </a:r>
            <a:r>
              <a:rPr lang="da-DK" dirty="0" err="1"/>
              <a:t>number</a:t>
            </a:r>
            <a:r>
              <a:rPr lang="da-DK" dirty="0"/>
              <a:t> </a:t>
            </a:r>
            <a:r>
              <a:rPr lang="da-DK" dirty="0" err="1"/>
              <a:t>cannot</a:t>
            </a:r>
            <a:r>
              <a:rPr lang="da-DK" dirty="0"/>
              <a:t> </a:t>
            </a:r>
            <a:r>
              <a:rPr lang="da-DK" dirty="0" err="1"/>
              <a:t>be</a:t>
            </a:r>
            <a:r>
              <a:rPr lang="da-DK" dirty="0"/>
              <a:t> </a:t>
            </a:r>
            <a:r>
              <a:rPr lang="da-DK" dirty="0" err="1"/>
              <a:t>reported</a:t>
            </a:r>
            <a:r>
              <a:rPr lang="da-DK" dirty="0"/>
              <a:t> </a:t>
            </a:r>
            <a:r>
              <a:rPr lang="da-DK" dirty="0" err="1" smtClean="0"/>
              <a:t>again</a:t>
            </a:r>
            <a:r>
              <a:rPr lang="da-DK" dirty="0" smtClean="0"/>
              <a:t>.</a:t>
            </a:r>
            <a:br>
              <a:rPr lang="da-DK" dirty="0" smtClean="0"/>
            </a:br>
            <a:r>
              <a:rPr lang="da-DK" dirty="0" smtClean="0"/>
              <a:t> </a:t>
            </a:r>
          </a:p>
          <a:p>
            <a:pPr>
              <a:buFont typeface="Wingdings" panose="05000000000000000000" pitchFamily="2" charset="2"/>
              <a:buChar char="Ø"/>
            </a:pPr>
            <a:r>
              <a:rPr lang="da-DK" dirty="0" smtClean="0"/>
              <a:t>In </a:t>
            </a:r>
            <a:r>
              <a:rPr lang="da-DK" dirty="0" err="1" smtClean="0"/>
              <a:t>fact</a:t>
            </a:r>
            <a:r>
              <a:rPr lang="da-DK" dirty="0" smtClean="0"/>
              <a:t> it is </a:t>
            </a:r>
            <a:r>
              <a:rPr lang="da-DK" dirty="0" err="1" smtClean="0"/>
              <a:t>required</a:t>
            </a:r>
            <a:r>
              <a:rPr lang="da-DK" dirty="0" smtClean="0"/>
              <a:t> </a:t>
            </a:r>
            <a:r>
              <a:rPr lang="da-DK" dirty="0" err="1" smtClean="0"/>
              <a:t>that</a:t>
            </a:r>
            <a:r>
              <a:rPr lang="da-DK" dirty="0" smtClean="0"/>
              <a:t> the reference </a:t>
            </a:r>
            <a:r>
              <a:rPr lang="da-DK" dirty="0" err="1" smtClean="0"/>
              <a:t>number</a:t>
            </a:r>
            <a:r>
              <a:rPr lang="da-DK" dirty="0" smtClean="0"/>
              <a:t> is </a:t>
            </a:r>
            <a:r>
              <a:rPr lang="da-DK" dirty="0" err="1" smtClean="0"/>
              <a:t>used</a:t>
            </a:r>
            <a:r>
              <a:rPr lang="da-DK" dirty="0" smtClean="0"/>
              <a:t> </a:t>
            </a:r>
            <a:r>
              <a:rPr lang="da-DK" dirty="0" err="1" smtClean="0"/>
              <a:t>again</a:t>
            </a:r>
            <a:r>
              <a:rPr lang="da-DK" dirty="0" smtClean="0"/>
              <a:t> if it is the same </a:t>
            </a:r>
            <a:r>
              <a:rPr lang="da-DK" dirty="0" err="1" smtClean="0"/>
              <a:t>trade</a:t>
            </a:r>
            <a:r>
              <a:rPr lang="da-DK" dirty="0" smtClean="0"/>
              <a:t> </a:t>
            </a:r>
            <a:r>
              <a:rPr lang="da-DK" dirty="0" err="1" smtClean="0"/>
              <a:t>that</a:t>
            </a:r>
            <a:r>
              <a:rPr lang="da-DK" dirty="0" smtClean="0"/>
              <a:t> has just </a:t>
            </a:r>
            <a:r>
              <a:rPr lang="da-DK" dirty="0" err="1" smtClean="0"/>
              <a:t>been</a:t>
            </a:r>
            <a:r>
              <a:rPr lang="da-DK" dirty="0" smtClean="0"/>
              <a:t> </a:t>
            </a:r>
            <a:r>
              <a:rPr lang="da-DK" dirty="0" err="1" smtClean="0"/>
              <a:t>updated</a:t>
            </a:r>
            <a:r>
              <a:rPr lang="da-DK" dirty="0" smtClean="0"/>
              <a:t>.</a:t>
            </a:r>
          </a:p>
        </p:txBody>
      </p:sp>
    </p:spTree>
    <p:extLst>
      <p:ext uri="{BB962C8B-B14F-4D97-AF65-F5344CB8AC3E}">
        <p14:creationId xmlns:p14="http://schemas.microsoft.com/office/powerpoint/2010/main" val="2192652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548680"/>
            <a:ext cx="7930800" cy="685125"/>
          </a:xfrm>
        </p:spPr>
        <p:txBody>
          <a:bodyPr/>
          <a:lstStyle/>
          <a:p>
            <a:r>
              <a:rPr lang="da-DK" b="1" dirty="0" smtClean="0"/>
              <a:t>4. Content </a:t>
            </a:r>
            <a:r>
              <a:rPr lang="da-DK" b="1" dirty="0" err="1" smtClean="0"/>
              <a:t>error</a:t>
            </a:r>
            <a:r>
              <a:rPr lang="da-DK" b="1" dirty="0" smtClean="0"/>
              <a:t> </a:t>
            </a:r>
            <a:r>
              <a:rPr lang="da-DK" b="1" dirty="0" err="1" smtClean="0"/>
              <a:t>code</a:t>
            </a:r>
            <a:r>
              <a:rPr lang="da-DK" b="1" dirty="0" smtClean="0"/>
              <a:t> </a:t>
            </a:r>
            <a:r>
              <a:rPr lang="da-DK" b="1" dirty="0"/>
              <a:t>samples:</a:t>
            </a:r>
          </a:p>
        </p:txBody>
      </p:sp>
      <p:sp>
        <p:nvSpPr>
          <p:cNvPr id="3" name="Pladsholder til indhold 2"/>
          <p:cNvSpPr>
            <a:spLocks noGrp="1"/>
          </p:cNvSpPr>
          <p:nvPr>
            <p:ph idx="1"/>
          </p:nvPr>
        </p:nvSpPr>
        <p:spPr>
          <a:xfrm>
            <a:off x="611560" y="1340768"/>
            <a:ext cx="8279891" cy="576064"/>
          </a:xfrm>
        </p:spPr>
        <p:txBody>
          <a:bodyPr>
            <a:normAutofit/>
          </a:bodyPr>
          <a:lstStyle/>
          <a:p>
            <a:pPr marL="0" indent="0">
              <a:buNone/>
            </a:pPr>
            <a:r>
              <a:rPr lang="da-DK" sz="1400" dirty="0" smtClean="0"/>
              <a:t>se </a:t>
            </a:r>
            <a:r>
              <a:rPr lang="da-DK" sz="1400" dirty="0" err="1" smtClean="0"/>
              <a:t>also</a:t>
            </a:r>
            <a:r>
              <a:rPr lang="da-DK" sz="1400" dirty="0"/>
              <a:t> </a:t>
            </a:r>
            <a:r>
              <a:rPr lang="da-DK" sz="1400" dirty="0" smtClean="0"/>
              <a:t>”</a:t>
            </a:r>
            <a:r>
              <a:rPr lang="en-US" sz="1400" b="1" dirty="0" smtClean="0">
                <a:latin typeface="Courier" pitchFamily="49" charset="0"/>
              </a:rPr>
              <a:t>2016-ITMG-66 </a:t>
            </a:r>
            <a:r>
              <a:rPr lang="en-US" sz="1400" b="1" dirty="0">
                <a:latin typeface="Courier" pitchFamily="49" charset="0"/>
              </a:rPr>
              <a:t>- Annex 1 Validation </a:t>
            </a:r>
            <a:r>
              <a:rPr lang="en-US" sz="1400" b="1" dirty="0" smtClean="0">
                <a:latin typeface="Courier" pitchFamily="49" charset="0"/>
              </a:rPr>
              <a:t>rules_v1.1.xlsx</a:t>
            </a:r>
            <a:r>
              <a:rPr lang="en-US" sz="1400" dirty="0" smtClean="0"/>
              <a:t>”</a:t>
            </a:r>
            <a:r>
              <a:rPr lang="da-DK" sz="1400" dirty="0" smtClean="0"/>
              <a:t> on ESMA </a:t>
            </a:r>
            <a:r>
              <a:rPr lang="da-DK" sz="1400" dirty="0" err="1" smtClean="0"/>
              <a:t>homepage</a:t>
            </a:r>
            <a:endParaRPr lang="da-DK" sz="1400" dirty="0"/>
          </a:p>
        </p:txBody>
      </p:sp>
      <p:graphicFrame>
        <p:nvGraphicFramePr>
          <p:cNvPr id="5" name="Tabel 4"/>
          <p:cNvGraphicFramePr>
            <a:graphicFrameLocks noGrp="1"/>
          </p:cNvGraphicFramePr>
          <p:nvPr>
            <p:extLst>
              <p:ext uri="{D42A27DB-BD31-4B8C-83A1-F6EECF244321}">
                <p14:modId xmlns:p14="http://schemas.microsoft.com/office/powerpoint/2010/main" val="3283398432"/>
              </p:ext>
            </p:extLst>
          </p:nvPr>
        </p:nvGraphicFramePr>
        <p:xfrm>
          <a:off x="529632" y="1700808"/>
          <a:ext cx="8218832" cy="3864454"/>
        </p:xfrm>
        <a:graphic>
          <a:graphicData uri="http://schemas.openxmlformats.org/drawingml/2006/table">
            <a:tbl>
              <a:tblPr firstRow="1" bandRow="1">
                <a:tableStyleId>{5C22544A-7EE6-4342-B048-85BDC9FD1C3A}</a:tableStyleId>
              </a:tblPr>
              <a:tblGrid>
                <a:gridCol w="1206434">
                  <a:extLst>
                    <a:ext uri="{9D8B030D-6E8A-4147-A177-3AD203B41FA5}">
                      <a16:colId xmlns:a16="http://schemas.microsoft.com/office/drawing/2014/main" val="20000"/>
                    </a:ext>
                  </a:extLst>
                </a:gridCol>
                <a:gridCol w="7012398">
                  <a:extLst>
                    <a:ext uri="{9D8B030D-6E8A-4147-A177-3AD203B41FA5}">
                      <a16:colId xmlns:a16="http://schemas.microsoft.com/office/drawing/2014/main" val="20001"/>
                    </a:ext>
                  </a:extLst>
                </a:gridCol>
              </a:tblGrid>
              <a:tr h="421041">
                <a:tc>
                  <a:txBody>
                    <a:bodyPr/>
                    <a:lstStyle/>
                    <a:p>
                      <a:r>
                        <a:rPr lang="da-DK" dirty="0" smtClean="0"/>
                        <a:t>Code</a:t>
                      </a:r>
                      <a:endParaRPr lang="da-DK" dirty="0"/>
                    </a:p>
                  </a:txBody>
                  <a:tcPr/>
                </a:tc>
                <a:tc>
                  <a:txBody>
                    <a:bodyPr/>
                    <a:lstStyle/>
                    <a:p>
                      <a:r>
                        <a:rPr lang="da-DK" dirty="0" err="1" smtClean="0"/>
                        <a:t>Error</a:t>
                      </a:r>
                      <a:r>
                        <a:rPr lang="da-DK" dirty="0" smtClean="0"/>
                        <a:t> </a:t>
                      </a:r>
                      <a:r>
                        <a:rPr lang="da-DK" dirty="0" err="1" smtClean="0"/>
                        <a:t>text</a:t>
                      </a:r>
                      <a:endParaRPr lang="da-DK" dirty="0"/>
                    </a:p>
                  </a:txBody>
                  <a:tcPr/>
                </a:tc>
                <a:extLst>
                  <a:ext uri="{0D108BD9-81ED-4DB2-BD59-A6C34878D82A}">
                    <a16:rowId xmlns:a16="http://schemas.microsoft.com/office/drawing/2014/main" val="10000"/>
                  </a:ext>
                </a:extLst>
              </a:tr>
              <a:tr h="463665">
                <a:tc>
                  <a:txBody>
                    <a:bodyPr/>
                    <a:lstStyle/>
                    <a:p>
                      <a:pPr algn="l" fontAlgn="ctr"/>
                      <a:r>
                        <a:rPr lang="da-DK" sz="1600" b="0" i="0" u="none" strike="noStrike" dirty="0">
                          <a:solidFill>
                            <a:srgbClr val="000000"/>
                          </a:solidFill>
                          <a:effectLst/>
                          <a:latin typeface="Calibri"/>
                        </a:rPr>
                        <a:t>CON-023</a:t>
                      </a:r>
                    </a:p>
                  </a:txBody>
                  <a:tcPr marL="0" marR="0" marT="0" marB="0" anchor="ctr"/>
                </a:tc>
                <a:tc>
                  <a:txBody>
                    <a:bodyPr/>
                    <a:lstStyle/>
                    <a:p>
                      <a:pPr algn="l" fontAlgn="ctr"/>
                      <a:r>
                        <a:rPr lang="en-US" sz="1600" b="0" i="0" u="none" strike="noStrike" dirty="0">
                          <a:solidFill>
                            <a:srgbClr val="000000"/>
                          </a:solidFill>
                          <a:effectLst/>
                          <a:latin typeface="Calibri"/>
                        </a:rPr>
                        <a:t>Transaction report with the same transaction reference number has already been sent for the firm and not cancelled</a:t>
                      </a:r>
                    </a:p>
                  </a:txBody>
                  <a:tcPr marL="0" marR="0" marT="0" marB="0" anchor="ctr"/>
                </a:tc>
                <a:extLst>
                  <a:ext uri="{0D108BD9-81ED-4DB2-BD59-A6C34878D82A}">
                    <a16:rowId xmlns:a16="http://schemas.microsoft.com/office/drawing/2014/main" val="10001"/>
                  </a:ext>
                </a:extLst>
              </a:tr>
              <a:tr h="352579">
                <a:tc>
                  <a:txBody>
                    <a:bodyPr/>
                    <a:lstStyle/>
                    <a:p>
                      <a:pPr algn="l" fontAlgn="ctr"/>
                      <a:r>
                        <a:rPr lang="da-DK" sz="1600" b="0" i="0" u="none" strike="noStrike" dirty="0">
                          <a:solidFill>
                            <a:srgbClr val="000000"/>
                          </a:solidFill>
                          <a:effectLst/>
                          <a:latin typeface="Calibri"/>
                        </a:rPr>
                        <a:t>CON-040</a:t>
                      </a:r>
                    </a:p>
                  </a:txBody>
                  <a:tcPr marL="0" marR="0" marT="0" marB="0" anchor="ctr"/>
                </a:tc>
                <a:tc>
                  <a:txBody>
                    <a:bodyPr/>
                    <a:lstStyle/>
                    <a:p>
                      <a:pPr algn="l" fontAlgn="ctr"/>
                      <a:r>
                        <a:rPr lang="en-US" sz="1600" b="0" i="0" u="none" strike="noStrike" dirty="0">
                          <a:solidFill>
                            <a:srgbClr val="000000"/>
                          </a:solidFill>
                          <a:effectLst/>
                          <a:latin typeface="Calibri"/>
                        </a:rPr>
                        <a:t>The executing entity LEI is not valid</a:t>
                      </a:r>
                    </a:p>
                  </a:txBody>
                  <a:tcPr marL="0" marR="0" marT="0" marB="0" anchor="ctr"/>
                </a:tc>
                <a:extLst>
                  <a:ext uri="{0D108BD9-81ED-4DB2-BD59-A6C34878D82A}">
                    <a16:rowId xmlns:a16="http://schemas.microsoft.com/office/drawing/2014/main" val="10002"/>
                  </a:ext>
                </a:extLst>
              </a:tr>
              <a:tr h="352579">
                <a:tc>
                  <a:txBody>
                    <a:bodyPr/>
                    <a:lstStyle/>
                    <a:p>
                      <a:pPr algn="l" fontAlgn="ctr"/>
                      <a:r>
                        <a:rPr lang="da-DK" sz="1600" b="0" i="0" u="none" strike="noStrike" dirty="0">
                          <a:solidFill>
                            <a:srgbClr val="000000"/>
                          </a:solidFill>
                          <a:effectLst/>
                          <a:latin typeface="Calibri"/>
                        </a:rPr>
                        <a:t>CON-071</a:t>
                      </a:r>
                    </a:p>
                  </a:txBody>
                  <a:tcPr marL="0" marR="0" marT="0" marB="0" anchor="ctr"/>
                </a:tc>
                <a:tc>
                  <a:txBody>
                    <a:bodyPr/>
                    <a:lstStyle/>
                    <a:p>
                      <a:pPr algn="l" fontAlgn="ctr"/>
                      <a:r>
                        <a:rPr lang="en-US" sz="1600" b="0" i="0" u="none" strike="noStrike" dirty="0">
                          <a:solidFill>
                            <a:srgbClr val="000000"/>
                          </a:solidFill>
                          <a:effectLst/>
                          <a:latin typeface="Calibri"/>
                        </a:rPr>
                        <a:t>Buyer national identification code XXX does not include valid country code</a:t>
                      </a:r>
                    </a:p>
                  </a:txBody>
                  <a:tcPr marL="0" marR="0" marT="0" marB="0" anchor="ctr"/>
                </a:tc>
                <a:extLst>
                  <a:ext uri="{0D108BD9-81ED-4DB2-BD59-A6C34878D82A}">
                    <a16:rowId xmlns:a16="http://schemas.microsoft.com/office/drawing/2014/main" val="10003"/>
                  </a:ext>
                </a:extLst>
              </a:tr>
              <a:tr h="352579">
                <a:tc>
                  <a:txBody>
                    <a:bodyPr/>
                    <a:lstStyle/>
                    <a:p>
                      <a:pPr algn="l" fontAlgn="ctr"/>
                      <a:r>
                        <a:rPr lang="da-DK" sz="1600" b="0" i="0" u="none" strike="noStrike" dirty="0">
                          <a:solidFill>
                            <a:srgbClr val="000000"/>
                          </a:solidFill>
                          <a:effectLst/>
                          <a:latin typeface="Calibri"/>
                        </a:rPr>
                        <a:t>CON-162</a:t>
                      </a:r>
                    </a:p>
                  </a:txBody>
                  <a:tcPr marL="0" marR="0" marT="0" marB="0" anchor="ctr"/>
                </a:tc>
                <a:tc>
                  <a:txBody>
                    <a:bodyPr/>
                    <a:lstStyle/>
                    <a:p>
                      <a:pPr algn="l" fontAlgn="ctr"/>
                      <a:r>
                        <a:rPr lang="en-US" sz="1600" b="0" i="0" u="none" strike="noStrike" dirty="0">
                          <a:solidFill>
                            <a:srgbClr val="000000"/>
                          </a:solidFill>
                          <a:effectLst/>
                          <a:latin typeface="Calibri"/>
                        </a:rPr>
                        <a:t>Seller MIC XXX is not valid for the trade date</a:t>
                      </a:r>
                    </a:p>
                  </a:txBody>
                  <a:tcPr marL="0" marR="0" marT="0" marB="0" anchor="ctr"/>
                </a:tc>
                <a:extLst>
                  <a:ext uri="{0D108BD9-81ED-4DB2-BD59-A6C34878D82A}">
                    <a16:rowId xmlns:a16="http://schemas.microsoft.com/office/drawing/2014/main" val="10004"/>
                  </a:ext>
                </a:extLst>
              </a:tr>
              <a:tr h="463665">
                <a:tc>
                  <a:txBody>
                    <a:bodyPr/>
                    <a:lstStyle/>
                    <a:p>
                      <a:pPr algn="l" fontAlgn="ctr"/>
                      <a:r>
                        <a:rPr lang="da-DK" sz="1600" b="0" i="0" u="none" strike="noStrike" dirty="0">
                          <a:solidFill>
                            <a:srgbClr val="000000"/>
                          </a:solidFill>
                          <a:effectLst/>
                          <a:latin typeface="Calibri"/>
                        </a:rPr>
                        <a:t>CON-290</a:t>
                      </a:r>
                    </a:p>
                  </a:txBody>
                  <a:tcPr marL="0" marR="0" marT="0" marB="0" anchor="ctr"/>
                </a:tc>
                <a:tc>
                  <a:txBody>
                    <a:bodyPr/>
                    <a:lstStyle/>
                    <a:p>
                      <a:pPr algn="l" fontAlgn="ctr"/>
                      <a:r>
                        <a:rPr lang="en-US" sz="1600" b="0" i="0" u="none" strike="noStrike" dirty="0">
                          <a:solidFill>
                            <a:srgbClr val="000000"/>
                          </a:solidFill>
                          <a:effectLst/>
                          <a:latin typeface="Calibri"/>
                        </a:rPr>
                        <a:t>When using 'DEAL' either Buyer or Seller should be identical with the executing entity identification code</a:t>
                      </a:r>
                    </a:p>
                  </a:txBody>
                  <a:tcPr marL="0" marR="0" marT="0" marB="0" anchor="ctr"/>
                </a:tc>
                <a:extLst>
                  <a:ext uri="{0D108BD9-81ED-4DB2-BD59-A6C34878D82A}">
                    <a16:rowId xmlns:a16="http://schemas.microsoft.com/office/drawing/2014/main" val="10005"/>
                  </a:ext>
                </a:extLst>
              </a:tr>
              <a:tr h="352579">
                <a:tc>
                  <a:txBody>
                    <a:bodyPr/>
                    <a:lstStyle/>
                    <a:p>
                      <a:pPr algn="l" fontAlgn="ctr"/>
                      <a:r>
                        <a:rPr lang="da-DK" sz="1600" b="0" i="0" u="none" strike="noStrike" dirty="0">
                          <a:solidFill>
                            <a:srgbClr val="000000"/>
                          </a:solidFill>
                          <a:effectLst/>
                          <a:latin typeface="Calibri"/>
                        </a:rPr>
                        <a:t>CON-340</a:t>
                      </a:r>
                    </a:p>
                  </a:txBody>
                  <a:tcPr marL="0" marR="0" marT="0" marB="0" anchor="ctr"/>
                </a:tc>
                <a:tc>
                  <a:txBody>
                    <a:bodyPr/>
                    <a:lstStyle/>
                    <a:p>
                      <a:pPr algn="l" fontAlgn="ctr"/>
                      <a:r>
                        <a:rPr lang="en-US" sz="1600" b="0" i="0" u="none" strike="noStrike" dirty="0">
                          <a:solidFill>
                            <a:srgbClr val="000000"/>
                          </a:solidFill>
                          <a:effectLst/>
                          <a:latin typeface="Calibri"/>
                        </a:rPr>
                        <a:t>Currency code is not valid for the trade date</a:t>
                      </a:r>
                    </a:p>
                  </a:txBody>
                  <a:tcPr marL="0" marR="0" marT="0" marB="0" anchor="ctr"/>
                </a:tc>
                <a:extLst>
                  <a:ext uri="{0D108BD9-81ED-4DB2-BD59-A6C34878D82A}">
                    <a16:rowId xmlns:a16="http://schemas.microsoft.com/office/drawing/2014/main" val="10006"/>
                  </a:ext>
                </a:extLst>
              </a:tr>
              <a:tr h="352579">
                <a:tc>
                  <a:txBody>
                    <a:bodyPr/>
                    <a:lstStyle/>
                    <a:p>
                      <a:pPr algn="l" fontAlgn="ctr"/>
                      <a:r>
                        <a:rPr lang="da-DK" sz="1600" b="0" i="0" u="none" strike="noStrike" dirty="0">
                          <a:solidFill>
                            <a:srgbClr val="000000"/>
                          </a:solidFill>
                          <a:effectLst/>
                          <a:latin typeface="Calibri"/>
                        </a:rPr>
                        <a:t>CON-370</a:t>
                      </a:r>
                    </a:p>
                  </a:txBody>
                  <a:tcPr marL="0" marR="0" marT="0" marB="0" anchor="ctr"/>
                </a:tc>
                <a:tc>
                  <a:txBody>
                    <a:bodyPr/>
                    <a:lstStyle/>
                    <a:p>
                      <a:pPr algn="l" fontAlgn="ctr"/>
                      <a:r>
                        <a:rPr lang="en-US" sz="1600" b="0" i="0" u="none" strike="noStrike" dirty="0">
                          <a:solidFill>
                            <a:srgbClr val="000000"/>
                          </a:solidFill>
                          <a:effectLst/>
                          <a:latin typeface="Calibri"/>
                        </a:rPr>
                        <a:t>Country of branch membership is missing</a:t>
                      </a:r>
                    </a:p>
                  </a:txBody>
                  <a:tcPr marL="0" marR="0" marT="0" marB="0" anchor="ctr"/>
                </a:tc>
                <a:extLst>
                  <a:ext uri="{0D108BD9-81ED-4DB2-BD59-A6C34878D82A}">
                    <a16:rowId xmlns:a16="http://schemas.microsoft.com/office/drawing/2014/main" val="10007"/>
                  </a:ext>
                </a:extLst>
              </a:tr>
              <a:tr h="352579">
                <a:tc>
                  <a:txBody>
                    <a:bodyPr/>
                    <a:lstStyle/>
                    <a:p>
                      <a:pPr algn="l" fontAlgn="ctr"/>
                      <a:r>
                        <a:rPr lang="da-DK" sz="1600" b="0" i="0" u="none" strike="noStrike" dirty="0">
                          <a:solidFill>
                            <a:srgbClr val="000000"/>
                          </a:solidFill>
                          <a:effectLst/>
                          <a:latin typeface="Calibri"/>
                        </a:rPr>
                        <a:t>CON-381</a:t>
                      </a:r>
                    </a:p>
                  </a:txBody>
                  <a:tcPr marL="0" marR="0" marT="0" marB="0" anchor="ctr"/>
                </a:tc>
                <a:tc>
                  <a:txBody>
                    <a:bodyPr/>
                    <a:lstStyle/>
                    <a:p>
                      <a:pPr algn="l" fontAlgn="ctr"/>
                      <a:r>
                        <a:rPr lang="da-DK" sz="1600" b="0" i="0" u="none" strike="noStrike" dirty="0">
                          <a:solidFill>
                            <a:srgbClr val="000000"/>
                          </a:solidFill>
                          <a:effectLst/>
                          <a:latin typeface="Calibri"/>
                        </a:rPr>
                        <a:t>Up-front </a:t>
                      </a:r>
                      <a:r>
                        <a:rPr lang="da-DK" sz="1600" b="0" i="0" u="none" strike="noStrike" dirty="0" err="1">
                          <a:solidFill>
                            <a:srgbClr val="000000"/>
                          </a:solidFill>
                          <a:effectLst/>
                          <a:latin typeface="Calibri"/>
                        </a:rPr>
                        <a:t>payment</a:t>
                      </a:r>
                      <a:r>
                        <a:rPr lang="da-DK" sz="1600" b="0" i="0" u="none" strike="noStrike" dirty="0">
                          <a:solidFill>
                            <a:srgbClr val="000000"/>
                          </a:solidFill>
                          <a:effectLst/>
                          <a:latin typeface="Calibri"/>
                        </a:rPr>
                        <a:t> is missing</a:t>
                      </a:r>
                    </a:p>
                  </a:txBody>
                  <a:tcPr marL="0" marR="0" marT="0" marB="0" anchor="ctr"/>
                </a:tc>
                <a:extLst>
                  <a:ext uri="{0D108BD9-81ED-4DB2-BD59-A6C34878D82A}">
                    <a16:rowId xmlns:a16="http://schemas.microsoft.com/office/drawing/2014/main" val="10008"/>
                  </a:ext>
                </a:extLst>
              </a:tr>
              <a:tr h="352579">
                <a:tc>
                  <a:txBody>
                    <a:bodyPr/>
                    <a:lstStyle/>
                    <a:p>
                      <a:pPr algn="l" fontAlgn="ctr"/>
                      <a:r>
                        <a:rPr lang="da-DK" sz="1600" b="0" i="0" u="none" strike="noStrike" dirty="0">
                          <a:solidFill>
                            <a:srgbClr val="000000"/>
                          </a:solidFill>
                          <a:effectLst/>
                          <a:latin typeface="Calibri"/>
                        </a:rPr>
                        <a:t>CON-450</a:t>
                      </a:r>
                    </a:p>
                  </a:txBody>
                  <a:tcPr marL="0" marR="0" marT="0" marB="0" anchor="ctr"/>
                </a:tc>
                <a:tc>
                  <a:txBody>
                    <a:bodyPr/>
                    <a:lstStyle/>
                    <a:p>
                      <a:pPr algn="l" fontAlgn="ctr"/>
                      <a:r>
                        <a:rPr lang="en-US" sz="1600" b="0" i="0" u="none" strike="noStrike" dirty="0">
                          <a:solidFill>
                            <a:srgbClr val="000000"/>
                          </a:solidFill>
                          <a:effectLst/>
                          <a:latin typeface="Calibri"/>
                        </a:rPr>
                        <a:t>Notional currency 2 was populated but Notional currency 1 is missing.</a:t>
                      </a:r>
                    </a:p>
                  </a:txBody>
                  <a:tcPr marL="0" marR="0" marT="0"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95362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76672"/>
            <a:ext cx="7930800" cy="849600"/>
          </a:xfrm>
        </p:spPr>
        <p:txBody>
          <a:bodyPr/>
          <a:lstStyle/>
          <a:p>
            <a:r>
              <a:rPr lang="da-DK" dirty="0" smtClean="0"/>
              <a:t>4. XML feedback sample 1</a:t>
            </a:r>
            <a:endParaRPr lang="da-DK" dirty="0"/>
          </a:p>
        </p:txBody>
      </p:sp>
      <p:sp>
        <p:nvSpPr>
          <p:cNvPr id="3" name="Pladsholder til indhold 2"/>
          <p:cNvSpPr>
            <a:spLocks noGrp="1"/>
          </p:cNvSpPr>
          <p:nvPr>
            <p:ph idx="1"/>
          </p:nvPr>
        </p:nvSpPr>
        <p:spPr>
          <a:xfrm>
            <a:off x="683568" y="1412776"/>
            <a:ext cx="7920000" cy="4464496"/>
          </a:xfrm>
        </p:spPr>
        <p:txBody>
          <a:bodyPr/>
          <a:lstStyle/>
          <a:p>
            <a:pPr>
              <a:spcBef>
                <a:spcPts val="0"/>
              </a:spcBef>
              <a:spcAft>
                <a:spcPts val="0"/>
              </a:spcAft>
            </a:pPr>
            <a:r>
              <a:rPr lang="en-GB" sz="1050" dirty="0"/>
              <a:t>&lt;?xml version="1.0" encoding="UTF-8"?&gt;</a:t>
            </a:r>
            <a:endParaRPr lang="da-DK" sz="1050" dirty="0"/>
          </a:p>
          <a:p>
            <a:pPr>
              <a:spcBef>
                <a:spcPts val="0"/>
              </a:spcBef>
              <a:spcAft>
                <a:spcPts val="0"/>
              </a:spcAft>
            </a:pPr>
            <a:r>
              <a:rPr lang="en-GB" sz="1050" dirty="0"/>
              <a:t>&lt;Document xmlns="urn:iso:std:iso:20022:tech:xsd:auth.031.001.01" xmlns:xsi="http://www.w3.org/2001/XMLSchema-instance" xsi:schemaLocation="urn:iso:std:iso:20022:tech:xsd:auth.031.001.01 auth.031.001.01.xsd"&gt;</a:t>
            </a:r>
            <a:endParaRPr lang="da-DK" sz="1050" dirty="0"/>
          </a:p>
          <a:p>
            <a:pPr>
              <a:spcBef>
                <a:spcPts val="0"/>
              </a:spcBef>
              <a:spcAft>
                <a:spcPts val="0"/>
              </a:spcAft>
            </a:pPr>
            <a:r>
              <a:rPr lang="en-GB" sz="1050" dirty="0" smtClean="0"/>
              <a:t>&lt;</a:t>
            </a:r>
            <a:r>
              <a:rPr lang="en-GB" sz="1050" dirty="0"/>
              <a:t>FinInstrmRptgStsAdvc&gt;</a:t>
            </a:r>
            <a:endParaRPr lang="da-DK" sz="1050" dirty="0"/>
          </a:p>
          <a:p>
            <a:pPr>
              <a:spcBef>
                <a:spcPts val="0"/>
              </a:spcBef>
              <a:spcAft>
                <a:spcPts val="0"/>
              </a:spcAft>
            </a:pPr>
            <a:r>
              <a:rPr lang="en-GB" sz="1050" dirty="0" smtClean="0"/>
              <a:t>&lt;</a:t>
            </a:r>
            <a:r>
              <a:rPr lang="en-GB" sz="1050" dirty="0"/>
              <a:t>MsgStsAdvc&gt;</a:t>
            </a:r>
            <a:endParaRPr lang="da-DK" sz="1050" dirty="0"/>
          </a:p>
          <a:p>
            <a:pPr>
              <a:spcBef>
                <a:spcPts val="0"/>
              </a:spcBef>
              <a:spcAft>
                <a:spcPts val="0"/>
              </a:spcAft>
            </a:pPr>
            <a:r>
              <a:rPr lang="en-GB" sz="1050" dirty="0" smtClean="0"/>
              <a:t>&lt;</a:t>
            </a:r>
            <a:r>
              <a:rPr lang="en-GB" sz="1050" dirty="0" err="1" smtClean="0"/>
              <a:t>MsgRptIdr</a:t>
            </a:r>
            <a:r>
              <a:rPr lang="en-GB" sz="1050" dirty="0" smtClean="0"/>
              <a:t>&gt;TransactionFile1</a:t>
            </a:r>
            <a:r>
              <a:rPr lang="en-GB" sz="1050" dirty="0"/>
              <a:t>&lt;/MsgRptIdr&gt;</a:t>
            </a:r>
            <a:endParaRPr lang="da-DK" sz="1050" dirty="0"/>
          </a:p>
          <a:p>
            <a:pPr>
              <a:spcBef>
                <a:spcPts val="0"/>
              </a:spcBef>
              <a:spcAft>
                <a:spcPts val="0"/>
              </a:spcAft>
            </a:pPr>
            <a:r>
              <a:rPr lang="en-GB" sz="1050" dirty="0" smtClean="0"/>
              <a:t>&lt;</a:t>
            </a:r>
            <a:r>
              <a:rPr lang="en-GB" sz="1050" dirty="0"/>
              <a:t>MsgSts&gt;</a:t>
            </a:r>
            <a:endParaRPr lang="da-DK" sz="1050" dirty="0"/>
          </a:p>
          <a:p>
            <a:pPr>
              <a:spcBef>
                <a:spcPts val="0"/>
              </a:spcBef>
              <a:spcAft>
                <a:spcPts val="0"/>
              </a:spcAft>
            </a:pPr>
            <a:r>
              <a:rPr lang="en-GB" sz="1050" dirty="0" smtClean="0"/>
              <a:t>&lt;</a:t>
            </a:r>
            <a:r>
              <a:rPr lang="en-GB" sz="1050" dirty="0"/>
              <a:t>RptSts&gt;PART&lt;/RptSts&gt;</a:t>
            </a:r>
            <a:endParaRPr lang="da-DK" sz="1050" dirty="0"/>
          </a:p>
          <a:p>
            <a:pPr>
              <a:spcBef>
                <a:spcPts val="0"/>
              </a:spcBef>
              <a:spcAft>
                <a:spcPts val="0"/>
              </a:spcAft>
            </a:pPr>
            <a:r>
              <a:rPr lang="en-GB" sz="1050" dirty="0" smtClean="0"/>
              <a:t>&lt;</a:t>
            </a:r>
            <a:r>
              <a:rPr lang="en-GB" sz="1050" dirty="0"/>
              <a:t>RefDt&gt;2016-01-05&lt;/RefDt&gt;</a:t>
            </a:r>
            <a:endParaRPr lang="da-DK" sz="1050" dirty="0"/>
          </a:p>
          <a:p>
            <a:pPr>
              <a:spcBef>
                <a:spcPts val="0"/>
              </a:spcBef>
              <a:spcAft>
                <a:spcPts val="0"/>
              </a:spcAft>
            </a:pPr>
            <a:r>
              <a:rPr lang="en-GB" sz="1050" dirty="0" smtClean="0"/>
              <a:t>&lt;</a:t>
            </a:r>
            <a:r>
              <a:rPr lang="en-GB" sz="1050" dirty="0"/>
              <a:t>Sttstcs&gt;</a:t>
            </a:r>
            <a:endParaRPr lang="da-DK" sz="1050" dirty="0"/>
          </a:p>
          <a:p>
            <a:pPr>
              <a:spcBef>
                <a:spcPts val="0"/>
              </a:spcBef>
              <a:spcAft>
                <a:spcPts val="0"/>
              </a:spcAft>
            </a:pPr>
            <a:r>
              <a:rPr lang="en-GB" sz="1050" dirty="0"/>
              <a:t>	&lt;TtlNbOfRcrds&gt;8&lt;/TtlNbOfRcrds&gt;</a:t>
            </a:r>
            <a:endParaRPr lang="da-DK" sz="1050" dirty="0"/>
          </a:p>
          <a:p>
            <a:pPr>
              <a:spcBef>
                <a:spcPts val="0"/>
              </a:spcBef>
              <a:spcAft>
                <a:spcPts val="0"/>
              </a:spcAft>
            </a:pPr>
            <a:r>
              <a:rPr lang="en-GB" sz="1050" dirty="0"/>
              <a:t>	&lt;NbOfRcrdsPerSts&gt;</a:t>
            </a:r>
            <a:endParaRPr lang="da-DK" sz="1050" dirty="0"/>
          </a:p>
          <a:p>
            <a:pPr>
              <a:spcBef>
                <a:spcPts val="0"/>
              </a:spcBef>
              <a:spcAft>
                <a:spcPts val="0"/>
              </a:spcAft>
            </a:pPr>
            <a:r>
              <a:rPr lang="en-GB" sz="1050" dirty="0"/>
              <a:t>		&lt;DtldNbOfTxs&gt;3&lt;/DtldNbOfTxs&gt;</a:t>
            </a:r>
            <a:endParaRPr lang="da-DK" sz="1050" dirty="0"/>
          </a:p>
          <a:p>
            <a:pPr>
              <a:spcBef>
                <a:spcPts val="0"/>
              </a:spcBef>
              <a:spcAft>
                <a:spcPts val="0"/>
              </a:spcAft>
            </a:pPr>
            <a:r>
              <a:rPr lang="en-GB" sz="1050" dirty="0"/>
              <a:t>		&lt;DtldSts&gt;PDNG&lt;/DtldSts&gt;</a:t>
            </a:r>
            <a:endParaRPr lang="da-DK" sz="1050" dirty="0"/>
          </a:p>
          <a:p>
            <a:pPr>
              <a:spcBef>
                <a:spcPts val="0"/>
              </a:spcBef>
              <a:spcAft>
                <a:spcPts val="0"/>
              </a:spcAft>
            </a:pPr>
            <a:r>
              <a:rPr lang="en-GB" sz="1050" dirty="0"/>
              <a:t>	&lt;/NbOfRcrdsPerSts&gt;</a:t>
            </a:r>
            <a:endParaRPr lang="da-DK" sz="1050" dirty="0"/>
          </a:p>
          <a:p>
            <a:pPr>
              <a:spcBef>
                <a:spcPts val="0"/>
              </a:spcBef>
              <a:spcAft>
                <a:spcPts val="0"/>
              </a:spcAft>
            </a:pPr>
            <a:r>
              <a:rPr lang="en-GB" sz="1050" dirty="0"/>
              <a:t>	&lt;NbOfRcrdsPerSts&gt;</a:t>
            </a:r>
            <a:endParaRPr lang="da-DK" sz="1050" dirty="0"/>
          </a:p>
          <a:p>
            <a:pPr>
              <a:spcBef>
                <a:spcPts val="0"/>
              </a:spcBef>
              <a:spcAft>
                <a:spcPts val="0"/>
              </a:spcAft>
            </a:pPr>
            <a:r>
              <a:rPr lang="en-GB" sz="1050" dirty="0"/>
              <a:t>		&lt;DtldNbOfTxs&gt;2&lt;/DtldNbOfTxs&gt;</a:t>
            </a:r>
            <a:endParaRPr lang="da-DK" sz="1050" dirty="0"/>
          </a:p>
          <a:p>
            <a:pPr>
              <a:spcBef>
                <a:spcPts val="0"/>
              </a:spcBef>
              <a:spcAft>
                <a:spcPts val="0"/>
              </a:spcAft>
            </a:pPr>
            <a:r>
              <a:rPr lang="en-GB" sz="1050" dirty="0"/>
              <a:t>		&lt;DtldSts&gt;RJCT&lt;/DtldSts&gt;</a:t>
            </a:r>
            <a:endParaRPr lang="da-DK" sz="1050" dirty="0"/>
          </a:p>
          <a:p>
            <a:pPr>
              <a:spcBef>
                <a:spcPts val="0"/>
              </a:spcBef>
              <a:spcAft>
                <a:spcPts val="0"/>
              </a:spcAft>
            </a:pPr>
            <a:r>
              <a:rPr lang="en-GB" sz="1050" dirty="0"/>
              <a:t>	&lt;/NbOfRcrdsPerSts&gt;</a:t>
            </a:r>
            <a:endParaRPr lang="da-DK" sz="1050" dirty="0"/>
          </a:p>
          <a:p>
            <a:pPr>
              <a:spcBef>
                <a:spcPts val="0"/>
              </a:spcBef>
              <a:spcAft>
                <a:spcPts val="0"/>
              </a:spcAft>
            </a:pPr>
            <a:r>
              <a:rPr lang="en-GB" sz="1050" dirty="0"/>
              <a:t>	&lt;NbOfRcrdsPerSts&gt;</a:t>
            </a:r>
            <a:endParaRPr lang="da-DK" sz="1050" dirty="0"/>
          </a:p>
          <a:p>
            <a:pPr>
              <a:spcBef>
                <a:spcPts val="0"/>
              </a:spcBef>
              <a:spcAft>
                <a:spcPts val="0"/>
              </a:spcAft>
            </a:pPr>
            <a:r>
              <a:rPr lang="en-GB" sz="1050" dirty="0"/>
              <a:t>		&lt;DtldNbOfTxs&gt;3&lt;/DtldNbOfTxs&gt;</a:t>
            </a:r>
            <a:endParaRPr lang="da-DK" sz="1050" dirty="0"/>
          </a:p>
          <a:p>
            <a:pPr>
              <a:spcBef>
                <a:spcPts val="0"/>
              </a:spcBef>
              <a:spcAft>
                <a:spcPts val="0"/>
              </a:spcAft>
            </a:pPr>
            <a:r>
              <a:rPr lang="en-GB" sz="1050" dirty="0"/>
              <a:t>		&lt;DtldSts&gt;ACPT&lt;/DtldSts&gt;</a:t>
            </a:r>
            <a:endParaRPr lang="da-DK" sz="1050" dirty="0"/>
          </a:p>
          <a:p>
            <a:pPr>
              <a:spcBef>
                <a:spcPts val="0"/>
              </a:spcBef>
              <a:spcAft>
                <a:spcPts val="0"/>
              </a:spcAft>
            </a:pPr>
            <a:r>
              <a:rPr lang="en-GB" sz="1050" dirty="0"/>
              <a:t>	&lt;/NbOfRcrdsPerSts&gt;</a:t>
            </a:r>
            <a:endParaRPr lang="da-DK" sz="1050" dirty="0"/>
          </a:p>
          <a:p>
            <a:pPr>
              <a:spcBef>
                <a:spcPts val="0"/>
              </a:spcBef>
              <a:spcAft>
                <a:spcPts val="0"/>
              </a:spcAft>
            </a:pPr>
            <a:r>
              <a:rPr lang="en-GB" sz="1050" dirty="0" smtClean="0"/>
              <a:t>&lt;/</a:t>
            </a:r>
            <a:r>
              <a:rPr lang="en-GB" sz="1050" dirty="0"/>
              <a:t>Sttstcs&gt;</a:t>
            </a:r>
            <a:endParaRPr lang="da-DK" sz="1050" dirty="0"/>
          </a:p>
          <a:p>
            <a:pPr>
              <a:spcBef>
                <a:spcPts val="0"/>
              </a:spcBef>
              <a:spcAft>
                <a:spcPts val="0"/>
              </a:spcAft>
            </a:pPr>
            <a:r>
              <a:rPr lang="en-GB" sz="1050" dirty="0" smtClean="0"/>
              <a:t>&lt;/</a:t>
            </a:r>
            <a:r>
              <a:rPr lang="en-GB" sz="1050" dirty="0"/>
              <a:t>MsgSts&gt;</a:t>
            </a:r>
            <a:endParaRPr lang="da-DK" sz="1050" dirty="0"/>
          </a:p>
          <a:p>
            <a:pPr>
              <a:spcBef>
                <a:spcPts val="0"/>
              </a:spcBef>
              <a:spcAft>
                <a:spcPts val="0"/>
              </a:spcAft>
            </a:pPr>
            <a:r>
              <a:rPr lang="en-GB" sz="1050" dirty="0"/>
              <a:t>			</a:t>
            </a:r>
            <a:endParaRPr lang="da-DK" sz="1050" dirty="0">
              <a:latin typeface="Courier" pitchFamily="49" charset="0"/>
            </a:endParaRPr>
          </a:p>
        </p:txBody>
      </p:sp>
    </p:spTree>
    <p:extLst>
      <p:ext uri="{BB962C8B-B14F-4D97-AF65-F5344CB8AC3E}">
        <p14:creationId xmlns:p14="http://schemas.microsoft.com/office/powerpoint/2010/main" val="4049088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76672"/>
            <a:ext cx="7930800" cy="849600"/>
          </a:xfrm>
        </p:spPr>
        <p:txBody>
          <a:bodyPr/>
          <a:lstStyle/>
          <a:p>
            <a:r>
              <a:rPr lang="da-DK" dirty="0" smtClean="0"/>
              <a:t>4. XML </a:t>
            </a:r>
            <a:r>
              <a:rPr lang="da-DK" dirty="0"/>
              <a:t>feedback sample </a:t>
            </a:r>
            <a:r>
              <a:rPr lang="da-DK" dirty="0" smtClean="0"/>
              <a:t>2</a:t>
            </a:r>
            <a:endParaRPr lang="da-DK" dirty="0"/>
          </a:p>
        </p:txBody>
      </p:sp>
      <p:sp>
        <p:nvSpPr>
          <p:cNvPr id="3" name="Pladsholder til indhold 2"/>
          <p:cNvSpPr>
            <a:spLocks noGrp="1"/>
          </p:cNvSpPr>
          <p:nvPr>
            <p:ph idx="1"/>
          </p:nvPr>
        </p:nvSpPr>
        <p:spPr>
          <a:xfrm>
            <a:off x="756456" y="1396864"/>
            <a:ext cx="7920000" cy="4768440"/>
          </a:xfrm>
        </p:spPr>
        <p:txBody>
          <a:bodyPr/>
          <a:lstStyle/>
          <a:p>
            <a:pPr>
              <a:spcBef>
                <a:spcPts val="0"/>
              </a:spcBef>
              <a:spcAft>
                <a:spcPts val="0"/>
              </a:spcAft>
            </a:pPr>
            <a:r>
              <a:rPr lang="en-GB" sz="1050" dirty="0"/>
              <a:t>&lt;</a:t>
            </a:r>
            <a:r>
              <a:rPr lang="en-GB" sz="1050" dirty="0" err="1"/>
              <a:t>RcrdSts</a:t>
            </a:r>
            <a:r>
              <a:rPr lang="en-GB" sz="1050" dirty="0"/>
              <a:t>&gt;</a:t>
            </a:r>
            <a:endParaRPr lang="da-DK" sz="1050" dirty="0"/>
          </a:p>
          <a:p>
            <a:pPr>
              <a:spcBef>
                <a:spcPts val="0"/>
              </a:spcBef>
              <a:spcAft>
                <a:spcPts val="0"/>
              </a:spcAft>
            </a:pPr>
            <a:r>
              <a:rPr lang="en-GB" sz="1050" dirty="0"/>
              <a:t>	</a:t>
            </a:r>
            <a:r>
              <a:rPr lang="en-GB" sz="1050" dirty="0" smtClean="0"/>
              <a:t>&lt;</a:t>
            </a:r>
            <a:r>
              <a:rPr lang="en-GB" sz="1050" dirty="0" err="1"/>
              <a:t>OrgnlRcrdId</a:t>
            </a:r>
            <a:r>
              <a:rPr lang="en-GB" sz="1050" dirty="0"/>
              <a:t>&gt;00987654321009876543Txn1-3&lt;/</a:t>
            </a:r>
            <a:r>
              <a:rPr lang="en-GB" sz="1050" dirty="0" err="1"/>
              <a:t>OrgnlRcrdId</a:t>
            </a:r>
            <a:r>
              <a:rPr lang="en-GB" sz="1050" dirty="0"/>
              <a:t>&gt;</a:t>
            </a:r>
            <a:endParaRPr lang="da-DK" sz="1050" dirty="0"/>
          </a:p>
          <a:p>
            <a:pPr>
              <a:spcBef>
                <a:spcPts val="0"/>
              </a:spcBef>
              <a:spcAft>
                <a:spcPts val="0"/>
              </a:spcAft>
            </a:pPr>
            <a:r>
              <a:rPr lang="en-GB" sz="1050" dirty="0"/>
              <a:t>	</a:t>
            </a:r>
            <a:r>
              <a:rPr lang="en-GB" sz="1050" dirty="0" smtClean="0"/>
              <a:t>&lt;</a:t>
            </a:r>
            <a:r>
              <a:rPr lang="en-GB" sz="1050" dirty="0" err="1"/>
              <a:t>Sts</a:t>
            </a:r>
            <a:r>
              <a:rPr lang="en-GB" sz="1050" dirty="0"/>
              <a:t>&gt;RJCT&lt;/</a:t>
            </a:r>
            <a:r>
              <a:rPr lang="en-GB" sz="1050" dirty="0" err="1"/>
              <a:t>Sts</a:t>
            </a:r>
            <a:r>
              <a:rPr lang="en-GB" sz="1050" dirty="0"/>
              <a:t>&gt;</a:t>
            </a:r>
            <a:endParaRPr lang="da-DK" sz="1050" dirty="0"/>
          </a:p>
          <a:p>
            <a:pPr>
              <a:spcBef>
                <a:spcPts val="0"/>
              </a:spcBef>
              <a:spcAft>
                <a:spcPts val="0"/>
              </a:spcAft>
            </a:pPr>
            <a:r>
              <a:rPr lang="en-GB" sz="1050" dirty="0"/>
              <a:t>	</a:t>
            </a:r>
            <a:r>
              <a:rPr lang="en-GB" sz="1050" dirty="0" smtClean="0"/>
              <a:t>&lt;</a:t>
            </a:r>
            <a:r>
              <a:rPr lang="en-GB" sz="1050" dirty="0" err="1"/>
              <a:t>VldtnRule</a:t>
            </a:r>
            <a:r>
              <a:rPr lang="en-GB" sz="1050" dirty="0"/>
              <a:t>&gt;</a:t>
            </a:r>
            <a:endParaRPr lang="da-DK" sz="1050" dirty="0"/>
          </a:p>
          <a:p>
            <a:pPr>
              <a:spcBef>
                <a:spcPts val="0"/>
              </a:spcBef>
              <a:spcAft>
                <a:spcPts val="0"/>
              </a:spcAft>
            </a:pPr>
            <a:r>
              <a:rPr lang="en-GB" sz="1050" dirty="0"/>
              <a:t>	</a:t>
            </a:r>
            <a:r>
              <a:rPr lang="en-GB" sz="1050" dirty="0" smtClean="0"/>
              <a:t>&lt;</a:t>
            </a:r>
            <a:r>
              <a:rPr lang="en-GB" sz="1050" dirty="0"/>
              <a:t>Id&gt;CON-411&lt;/Id&gt;</a:t>
            </a:r>
            <a:endParaRPr lang="da-DK" sz="1050" dirty="0"/>
          </a:p>
          <a:p>
            <a:pPr>
              <a:spcBef>
                <a:spcPts val="0"/>
              </a:spcBef>
              <a:spcAft>
                <a:spcPts val="0"/>
              </a:spcAft>
            </a:pPr>
            <a:r>
              <a:rPr lang="en-GB" sz="1050" dirty="0"/>
              <a:t>	</a:t>
            </a:r>
            <a:r>
              <a:rPr lang="en-GB" sz="1050" dirty="0" smtClean="0"/>
              <a:t>&lt;</a:t>
            </a:r>
            <a:r>
              <a:rPr lang="en-GB" sz="1050" dirty="0" err="1"/>
              <a:t>Desc</a:t>
            </a:r>
            <a:r>
              <a:rPr lang="en-GB" sz="1050" dirty="0"/>
              <a:t>&gt;Instrument Inst1 is not valid in reference data on transaction date&lt;/</a:t>
            </a:r>
            <a:r>
              <a:rPr lang="en-GB" sz="1050" dirty="0" err="1"/>
              <a:t>Desc</a:t>
            </a:r>
            <a:r>
              <a:rPr lang="en-GB" sz="1050" dirty="0"/>
              <a:t>&gt;</a:t>
            </a:r>
            <a:endParaRPr lang="da-DK" sz="1050" dirty="0"/>
          </a:p>
          <a:p>
            <a:pPr>
              <a:spcBef>
                <a:spcPts val="0"/>
              </a:spcBef>
              <a:spcAft>
                <a:spcPts val="0"/>
              </a:spcAft>
            </a:pPr>
            <a:r>
              <a:rPr lang="en-GB" sz="1050" dirty="0"/>
              <a:t>	</a:t>
            </a:r>
            <a:r>
              <a:rPr lang="en-GB" sz="1050" dirty="0" smtClean="0"/>
              <a:t>&lt;</a:t>
            </a:r>
            <a:r>
              <a:rPr lang="en-GB" sz="1050" dirty="0" err="1"/>
              <a:t>Issr</a:t>
            </a:r>
            <a:r>
              <a:rPr lang="en-GB" sz="1050" dirty="0"/>
              <a:t>&gt;Entity&lt;/</a:t>
            </a:r>
            <a:r>
              <a:rPr lang="en-GB" sz="1050" dirty="0" err="1"/>
              <a:t>Issr</a:t>
            </a:r>
            <a:r>
              <a:rPr lang="en-GB" sz="1050" dirty="0"/>
              <a:t>&gt;</a:t>
            </a:r>
            <a:endParaRPr lang="da-DK" sz="1050" dirty="0"/>
          </a:p>
          <a:p>
            <a:pPr>
              <a:spcBef>
                <a:spcPts val="0"/>
              </a:spcBef>
              <a:spcAft>
                <a:spcPts val="0"/>
              </a:spcAft>
            </a:pPr>
            <a:r>
              <a:rPr lang="en-GB" sz="1050" dirty="0"/>
              <a:t>	</a:t>
            </a:r>
            <a:r>
              <a:rPr lang="en-GB" sz="1050" dirty="0" smtClean="0"/>
              <a:t>&lt;/</a:t>
            </a:r>
            <a:r>
              <a:rPr lang="en-GB" sz="1050" dirty="0" err="1"/>
              <a:t>VldtnRule</a:t>
            </a:r>
            <a:r>
              <a:rPr lang="en-GB" sz="1050" dirty="0"/>
              <a:t>&gt;</a:t>
            </a:r>
            <a:endParaRPr lang="da-DK" sz="1050" dirty="0"/>
          </a:p>
          <a:p>
            <a:pPr>
              <a:spcBef>
                <a:spcPts val="0"/>
              </a:spcBef>
              <a:spcAft>
                <a:spcPts val="0"/>
              </a:spcAft>
            </a:pPr>
            <a:r>
              <a:rPr lang="en-GB" sz="1050" dirty="0" smtClean="0"/>
              <a:t>&lt;/</a:t>
            </a:r>
            <a:r>
              <a:rPr lang="en-GB" sz="1050" dirty="0" err="1"/>
              <a:t>RcrdSts</a:t>
            </a:r>
            <a:r>
              <a:rPr lang="en-GB" sz="1050" dirty="0"/>
              <a:t>&gt;</a:t>
            </a:r>
            <a:endParaRPr lang="da-DK" sz="1050" dirty="0"/>
          </a:p>
          <a:p>
            <a:pPr>
              <a:spcBef>
                <a:spcPts val="0"/>
              </a:spcBef>
              <a:spcAft>
                <a:spcPts val="0"/>
              </a:spcAft>
            </a:pPr>
            <a:r>
              <a:rPr lang="en-GB" sz="1050" dirty="0" smtClean="0"/>
              <a:t>&lt;</a:t>
            </a:r>
            <a:r>
              <a:rPr lang="en-GB" sz="1050" dirty="0" err="1"/>
              <a:t>RcrdSts</a:t>
            </a:r>
            <a:r>
              <a:rPr lang="en-GB" sz="1050" dirty="0"/>
              <a:t>&gt;</a:t>
            </a:r>
            <a:endParaRPr lang="da-DK" sz="1050" dirty="0"/>
          </a:p>
          <a:p>
            <a:pPr>
              <a:spcBef>
                <a:spcPts val="0"/>
              </a:spcBef>
              <a:spcAft>
                <a:spcPts val="0"/>
              </a:spcAft>
            </a:pPr>
            <a:r>
              <a:rPr lang="en-GB" sz="1050" dirty="0"/>
              <a:t>	&lt;</a:t>
            </a:r>
            <a:r>
              <a:rPr lang="en-GB" sz="1050" dirty="0" err="1"/>
              <a:t>OrgnlRcrdId</a:t>
            </a:r>
            <a:r>
              <a:rPr lang="en-GB" sz="1050" dirty="0"/>
              <a:t>&gt;00987654321009876543Txn1-51&lt;/</a:t>
            </a:r>
            <a:r>
              <a:rPr lang="en-GB" sz="1050" dirty="0" err="1"/>
              <a:t>OrgnlRcrdId</a:t>
            </a:r>
            <a:r>
              <a:rPr lang="en-GB" sz="1050" dirty="0"/>
              <a:t>&gt;</a:t>
            </a:r>
            <a:endParaRPr lang="da-DK" sz="1050" dirty="0"/>
          </a:p>
          <a:p>
            <a:pPr>
              <a:spcBef>
                <a:spcPts val="0"/>
              </a:spcBef>
              <a:spcAft>
                <a:spcPts val="0"/>
              </a:spcAft>
            </a:pPr>
            <a:r>
              <a:rPr lang="en-GB" sz="1050" dirty="0"/>
              <a:t>	&lt;</a:t>
            </a:r>
            <a:r>
              <a:rPr lang="en-GB" sz="1050" dirty="0" err="1"/>
              <a:t>Sts</a:t>
            </a:r>
            <a:r>
              <a:rPr lang="en-GB" sz="1050" dirty="0"/>
              <a:t>&gt;PDNG&lt;/</a:t>
            </a:r>
            <a:r>
              <a:rPr lang="en-GB" sz="1050" dirty="0" err="1"/>
              <a:t>Sts</a:t>
            </a:r>
            <a:r>
              <a:rPr lang="en-GB" sz="1050" dirty="0"/>
              <a:t>&gt;</a:t>
            </a:r>
            <a:endParaRPr lang="da-DK" sz="1050" dirty="0"/>
          </a:p>
          <a:p>
            <a:pPr>
              <a:spcBef>
                <a:spcPts val="0"/>
              </a:spcBef>
              <a:spcAft>
                <a:spcPts val="0"/>
              </a:spcAft>
            </a:pPr>
            <a:r>
              <a:rPr lang="en-GB" sz="1050" dirty="0"/>
              <a:t>	</a:t>
            </a:r>
            <a:r>
              <a:rPr lang="en-GB" sz="1050" dirty="0" smtClean="0"/>
              <a:t>&lt;</a:t>
            </a:r>
            <a:r>
              <a:rPr lang="en-GB" sz="1050" dirty="0" err="1"/>
              <a:t>VldtnRule</a:t>
            </a:r>
            <a:r>
              <a:rPr lang="en-GB" sz="1050" dirty="0"/>
              <a:t>&gt;</a:t>
            </a:r>
            <a:endParaRPr lang="da-DK" sz="1050" dirty="0"/>
          </a:p>
          <a:p>
            <a:pPr>
              <a:spcBef>
                <a:spcPts val="0"/>
              </a:spcBef>
              <a:spcAft>
                <a:spcPts val="0"/>
              </a:spcAft>
            </a:pPr>
            <a:r>
              <a:rPr lang="en-GB" sz="1050" dirty="0"/>
              <a:t>		&lt;Id&gt;CON-412&lt;/Id&gt;</a:t>
            </a:r>
            <a:endParaRPr lang="da-DK" sz="1050" dirty="0"/>
          </a:p>
          <a:p>
            <a:pPr>
              <a:spcBef>
                <a:spcPts val="0"/>
              </a:spcBef>
              <a:spcAft>
                <a:spcPts val="0"/>
              </a:spcAft>
            </a:pPr>
            <a:r>
              <a:rPr lang="en-GB" sz="1050" dirty="0"/>
              <a:t>		</a:t>
            </a:r>
            <a:r>
              <a:rPr lang="en-GB" sz="1050" dirty="0" smtClean="0"/>
              <a:t>&lt;</a:t>
            </a:r>
            <a:r>
              <a:rPr lang="en-GB" sz="1050" dirty="0" err="1"/>
              <a:t>Desc</a:t>
            </a:r>
            <a:r>
              <a:rPr lang="en-GB" sz="1050" dirty="0"/>
              <a:t>&gt;Pending instrument Inst5 validation&lt;/</a:t>
            </a:r>
            <a:r>
              <a:rPr lang="en-GB" sz="1050" dirty="0" err="1"/>
              <a:t>Desc</a:t>
            </a:r>
            <a:r>
              <a:rPr lang="en-GB" sz="1050" dirty="0"/>
              <a:t>&gt;</a:t>
            </a:r>
            <a:endParaRPr lang="da-DK" sz="1050" dirty="0"/>
          </a:p>
          <a:p>
            <a:pPr>
              <a:spcBef>
                <a:spcPts val="0"/>
              </a:spcBef>
              <a:spcAft>
                <a:spcPts val="0"/>
              </a:spcAft>
            </a:pPr>
            <a:r>
              <a:rPr lang="en-GB" sz="1050" dirty="0"/>
              <a:t>	&lt;/</a:t>
            </a:r>
            <a:r>
              <a:rPr lang="en-GB" sz="1050" dirty="0" err="1"/>
              <a:t>VldtnRule</a:t>
            </a:r>
            <a:r>
              <a:rPr lang="en-GB" sz="1050" dirty="0"/>
              <a:t>&gt;</a:t>
            </a:r>
            <a:endParaRPr lang="da-DK" sz="1050" dirty="0"/>
          </a:p>
          <a:p>
            <a:pPr>
              <a:spcBef>
                <a:spcPts val="0"/>
              </a:spcBef>
              <a:spcAft>
                <a:spcPts val="0"/>
              </a:spcAft>
            </a:pPr>
            <a:r>
              <a:rPr lang="en-GB" sz="1050" dirty="0" smtClean="0"/>
              <a:t>&lt;/</a:t>
            </a:r>
            <a:r>
              <a:rPr lang="en-GB" sz="1050" dirty="0" err="1"/>
              <a:t>RcrdSts</a:t>
            </a:r>
            <a:r>
              <a:rPr lang="en-GB" sz="1050" dirty="0"/>
              <a:t>&gt;</a:t>
            </a:r>
            <a:endParaRPr lang="da-DK" sz="1050" dirty="0"/>
          </a:p>
          <a:p>
            <a:pPr marL="0" indent="0">
              <a:buNone/>
            </a:pPr>
            <a:endParaRPr lang="da-DK" sz="1050" dirty="0"/>
          </a:p>
        </p:txBody>
      </p:sp>
    </p:spTree>
    <p:extLst>
      <p:ext uri="{BB962C8B-B14F-4D97-AF65-F5344CB8AC3E}">
        <p14:creationId xmlns:p14="http://schemas.microsoft.com/office/powerpoint/2010/main" val="3565587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76672"/>
            <a:ext cx="7930800" cy="849600"/>
          </a:xfrm>
        </p:spPr>
        <p:txBody>
          <a:bodyPr/>
          <a:lstStyle/>
          <a:p>
            <a:r>
              <a:rPr lang="da-DK" dirty="0" smtClean="0"/>
              <a:t>4. </a:t>
            </a:r>
            <a:r>
              <a:rPr lang="da-DK" dirty="0" err="1" smtClean="0"/>
              <a:t>Responsibilities</a:t>
            </a:r>
            <a:r>
              <a:rPr lang="da-DK" dirty="0" smtClean="0"/>
              <a:t> of </a:t>
            </a:r>
            <a:r>
              <a:rPr lang="da-DK" dirty="0" err="1" smtClean="0"/>
              <a:t>Submitting</a:t>
            </a:r>
            <a:r>
              <a:rPr lang="da-DK" dirty="0" smtClean="0"/>
              <a:t> </a:t>
            </a:r>
            <a:r>
              <a:rPr lang="da-DK" dirty="0" err="1" smtClean="0"/>
              <a:t>Entity</a:t>
            </a:r>
            <a:r>
              <a:rPr lang="da-DK" dirty="0" smtClean="0"/>
              <a:t> &amp; </a:t>
            </a:r>
            <a:r>
              <a:rPr lang="da-DK" dirty="0" err="1" smtClean="0"/>
              <a:t>Executing</a:t>
            </a:r>
            <a:r>
              <a:rPr lang="da-DK" dirty="0" smtClean="0"/>
              <a:t> </a:t>
            </a:r>
            <a:r>
              <a:rPr lang="da-DK" dirty="0" err="1" smtClean="0"/>
              <a:t>Entity</a:t>
            </a:r>
            <a:endParaRPr lang="da-DK" dirty="0"/>
          </a:p>
        </p:txBody>
      </p:sp>
      <p:sp>
        <p:nvSpPr>
          <p:cNvPr id="3" name="Pladsholder til indhold 2"/>
          <p:cNvSpPr>
            <a:spLocks noGrp="1"/>
          </p:cNvSpPr>
          <p:nvPr>
            <p:ph idx="1"/>
          </p:nvPr>
        </p:nvSpPr>
        <p:spPr/>
        <p:txBody>
          <a:bodyPr/>
          <a:lstStyle/>
          <a:p>
            <a:pPr>
              <a:buFont typeface="Wingdings" panose="05000000000000000000" pitchFamily="2" charset="2"/>
              <a:buChar char="Ø"/>
            </a:pPr>
            <a:r>
              <a:rPr lang="da-DK" dirty="0" smtClean="0"/>
              <a:t>Missing feedback file from TRSII is </a:t>
            </a:r>
            <a:r>
              <a:rPr lang="da-DK" dirty="0" err="1" smtClean="0"/>
              <a:t>no</a:t>
            </a:r>
            <a:r>
              <a:rPr lang="da-DK" dirty="0" smtClean="0"/>
              <a:t> </a:t>
            </a:r>
            <a:r>
              <a:rPr lang="da-DK" dirty="0" err="1" smtClean="0"/>
              <a:t>excuse</a:t>
            </a:r>
            <a:r>
              <a:rPr lang="da-DK" dirty="0" smtClean="0"/>
              <a:t> not to </a:t>
            </a:r>
            <a:r>
              <a:rPr lang="da-DK" dirty="0" err="1" smtClean="0"/>
              <a:t>keep</a:t>
            </a:r>
            <a:r>
              <a:rPr lang="da-DK" dirty="0" smtClean="0"/>
              <a:t> </a:t>
            </a:r>
            <a:r>
              <a:rPr lang="da-DK" dirty="0" err="1" smtClean="0"/>
              <a:t>reporting</a:t>
            </a:r>
            <a:endParaRPr lang="da-DK" dirty="0" smtClean="0"/>
          </a:p>
          <a:p>
            <a:pPr>
              <a:buFont typeface="Wingdings" panose="05000000000000000000" pitchFamily="2" charset="2"/>
              <a:buChar char="Ø"/>
            </a:pPr>
            <a:r>
              <a:rPr lang="da-DK" dirty="0" smtClean="0"/>
              <a:t>SE must </a:t>
            </a:r>
            <a:r>
              <a:rPr lang="da-DK" dirty="0" err="1" smtClean="0"/>
              <a:t>ensure</a:t>
            </a:r>
            <a:r>
              <a:rPr lang="da-DK" dirty="0" smtClean="0"/>
              <a:t> </a:t>
            </a:r>
            <a:r>
              <a:rPr lang="da-DK" dirty="0" err="1" smtClean="0"/>
              <a:t>that</a:t>
            </a:r>
            <a:r>
              <a:rPr lang="da-DK" dirty="0" smtClean="0"/>
              <a:t> all feedback files </a:t>
            </a:r>
            <a:r>
              <a:rPr lang="da-DK" dirty="0" err="1" smtClean="0"/>
              <a:t>are</a:t>
            </a:r>
            <a:r>
              <a:rPr lang="da-DK" dirty="0" smtClean="0"/>
              <a:t> </a:t>
            </a:r>
            <a:r>
              <a:rPr lang="da-DK" dirty="0" err="1" smtClean="0"/>
              <a:t>analysed</a:t>
            </a:r>
            <a:r>
              <a:rPr lang="da-DK" dirty="0" smtClean="0"/>
              <a:t> and all </a:t>
            </a:r>
            <a:r>
              <a:rPr lang="da-DK" dirty="0" err="1" smtClean="0"/>
              <a:t>reports</a:t>
            </a:r>
            <a:r>
              <a:rPr lang="da-DK" dirty="0" smtClean="0"/>
              <a:t> </a:t>
            </a:r>
            <a:r>
              <a:rPr lang="da-DK" dirty="0" err="1" smtClean="0"/>
              <a:t>are</a:t>
            </a:r>
            <a:r>
              <a:rPr lang="da-DK" dirty="0" smtClean="0"/>
              <a:t> </a:t>
            </a:r>
            <a:r>
              <a:rPr lang="da-DK" dirty="0" err="1" smtClean="0"/>
              <a:t>corrected</a:t>
            </a:r>
            <a:endParaRPr lang="da-DK" dirty="0" smtClean="0"/>
          </a:p>
          <a:p>
            <a:pPr>
              <a:buFont typeface="Wingdings" panose="05000000000000000000" pitchFamily="2" charset="2"/>
              <a:buChar char="Ø"/>
            </a:pPr>
            <a:r>
              <a:rPr lang="da-DK" dirty="0" err="1" smtClean="0"/>
              <a:t>Updating</a:t>
            </a:r>
            <a:r>
              <a:rPr lang="da-DK" dirty="0" smtClean="0"/>
              <a:t> of a Transaction Report (TR) </a:t>
            </a:r>
            <a:r>
              <a:rPr lang="da-DK" dirty="0" err="1" smtClean="0"/>
              <a:t>requires</a:t>
            </a:r>
            <a:r>
              <a:rPr lang="da-DK" dirty="0" smtClean="0"/>
              <a:t> </a:t>
            </a:r>
            <a:r>
              <a:rPr lang="da-DK" dirty="0" err="1" smtClean="0"/>
              <a:t>reuse</a:t>
            </a:r>
            <a:r>
              <a:rPr lang="da-DK" dirty="0" smtClean="0"/>
              <a:t> of the Transaction Reference </a:t>
            </a:r>
            <a:r>
              <a:rPr lang="da-DK" dirty="0" err="1"/>
              <a:t>N</a:t>
            </a:r>
            <a:r>
              <a:rPr lang="da-DK" dirty="0" err="1" smtClean="0"/>
              <a:t>umber</a:t>
            </a:r>
            <a:r>
              <a:rPr lang="da-DK" dirty="0" smtClean="0"/>
              <a:t>. </a:t>
            </a:r>
          </a:p>
          <a:p>
            <a:pPr>
              <a:buFont typeface="Wingdings" panose="05000000000000000000" pitchFamily="2" charset="2"/>
              <a:buChar char="Ø"/>
            </a:pPr>
            <a:r>
              <a:rPr lang="da-DK" dirty="0" smtClean="0"/>
              <a:t>If a TR has </a:t>
            </a:r>
            <a:r>
              <a:rPr lang="da-DK" dirty="0" err="1" smtClean="0"/>
              <a:t>been</a:t>
            </a:r>
            <a:r>
              <a:rPr lang="da-DK" dirty="0" smtClean="0"/>
              <a:t> </a:t>
            </a:r>
            <a:r>
              <a:rPr lang="da-DK" dirty="0" err="1" smtClean="0"/>
              <a:t>accepted</a:t>
            </a:r>
            <a:r>
              <a:rPr lang="da-DK" dirty="0" smtClean="0"/>
              <a:t> by TRSII (in DK) but </a:t>
            </a:r>
            <a:r>
              <a:rPr lang="da-DK" dirty="0" err="1" smtClean="0"/>
              <a:t>failed</a:t>
            </a:r>
            <a:r>
              <a:rPr lang="da-DK" dirty="0" smtClean="0"/>
              <a:t> </a:t>
            </a:r>
            <a:r>
              <a:rPr lang="da-DK" dirty="0" err="1" smtClean="0"/>
              <a:t>after</a:t>
            </a:r>
            <a:r>
              <a:rPr lang="da-DK" dirty="0" smtClean="0"/>
              <a:t> </a:t>
            </a:r>
            <a:r>
              <a:rPr lang="da-DK" dirty="0" err="1" smtClean="0"/>
              <a:t>exchanging</a:t>
            </a:r>
            <a:r>
              <a:rPr lang="da-DK" dirty="0" smtClean="0"/>
              <a:t> with </a:t>
            </a:r>
            <a:r>
              <a:rPr lang="da-DK" dirty="0" err="1" smtClean="0"/>
              <a:t>other</a:t>
            </a:r>
            <a:r>
              <a:rPr lang="da-DK" dirty="0" smtClean="0"/>
              <a:t> </a:t>
            </a:r>
            <a:r>
              <a:rPr lang="da-DK" dirty="0" err="1" smtClean="0"/>
              <a:t>Competent</a:t>
            </a:r>
            <a:r>
              <a:rPr lang="da-DK" dirty="0" smtClean="0"/>
              <a:t> </a:t>
            </a:r>
            <a:r>
              <a:rPr lang="da-DK" dirty="0" err="1" smtClean="0"/>
              <a:t>Authorities</a:t>
            </a:r>
            <a:r>
              <a:rPr lang="da-DK" dirty="0" smtClean="0"/>
              <a:t>, </a:t>
            </a:r>
            <a:r>
              <a:rPr lang="da-DK" dirty="0" err="1" smtClean="0"/>
              <a:t>then</a:t>
            </a:r>
            <a:r>
              <a:rPr lang="da-DK" dirty="0" smtClean="0"/>
              <a:t> it is a manual </a:t>
            </a:r>
            <a:r>
              <a:rPr lang="da-DK" dirty="0" err="1" smtClean="0"/>
              <a:t>process</a:t>
            </a:r>
            <a:r>
              <a:rPr lang="da-DK" dirty="0" smtClean="0"/>
              <a:t> to </a:t>
            </a:r>
            <a:r>
              <a:rPr lang="da-DK" dirty="0" err="1" smtClean="0"/>
              <a:t>correct</a:t>
            </a:r>
            <a:r>
              <a:rPr lang="da-DK" dirty="0" smtClean="0"/>
              <a:t> </a:t>
            </a:r>
            <a:r>
              <a:rPr lang="da-DK" dirty="0" err="1" smtClean="0"/>
              <a:t>errors</a:t>
            </a:r>
            <a:r>
              <a:rPr lang="da-DK" dirty="0" smtClean="0"/>
              <a:t>. If the TR </a:t>
            </a:r>
            <a:r>
              <a:rPr lang="da-DK" dirty="0" err="1" smtClean="0"/>
              <a:t>was</a:t>
            </a:r>
            <a:r>
              <a:rPr lang="da-DK" dirty="0" smtClean="0"/>
              <a:t> </a:t>
            </a:r>
            <a:r>
              <a:rPr lang="da-DK" dirty="0" err="1" smtClean="0"/>
              <a:t>incorrectly</a:t>
            </a:r>
            <a:r>
              <a:rPr lang="da-DK" dirty="0" smtClean="0"/>
              <a:t> </a:t>
            </a:r>
            <a:r>
              <a:rPr lang="da-DK" dirty="0" err="1" smtClean="0"/>
              <a:t>accepted</a:t>
            </a:r>
            <a:r>
              <a:rPr lang="da-DK" dirty="0" smtClean="0"/>
              <a:t>, </a:t>
            </a:r>
            <a:r>
              <a:rPr lang="da-DK" dirty="0" err="1" smtClean="0"/>
              <a:t>then</a:t>
            </a:r>
            <a:r>
              <a:rPr lang="da-DK" dirty="0" smtClean="0"/>
              <a:t> </a:t>
            </a:r>
            <a:r>
              <a:rPr lang="da-DK" dirty="0" err="1" smtClean="0"/>
              <a:t>Competent</a:t>
            </a:r>
            <a:r>
              <a:rPr lang="da-DK" dirty="0" smtClean="0"/>
              <a:t> Authority (</a:t>
            </a:r>
            <a:r>
              <a:rPr lang="da-DK" dirty="0" err="1" smtClean="0"/>
              <a:t>ie</a:t>
            </a:r>
            <a:r>
              <a:rPr lang="da-DK" dirty="0" smtClean="0"/>
              <a:t>. Finanstilsynet) </a:t>
            </a:r>
            <a:r>
              <a:rPr lang="da-DK" dirty="0" err="1" smtClean="0"/>
              <a:t>will</a:t>
            </a:r>
            <a:r>
              <a:rPr lang="da-DK" dirty="0" smtClean="0"/>
              <a:t> ask for </a:t>
            </a:r>
            <a:r>
              <a:rPr lang="da-DK" dirty="0" err="1" smtClean="0"/>
              <a:t>correction</a:t>
            </a:r>
            <a:r>
              <a:rPr lang="da-DK" dirty="0" smtClean="0"/>
              <a:t>.</a:t>
            </a:r>
          </a:p>
          <a:p>
            <a:endParaRPr lang="da-DK" dirty="0"/>
          </a:p>
        </p:txBody>
      </p:sp>
    </p:spTree>
    <p:extLst>
      <p:ext uri="{BB962C8B-B14F-4D97-AF65-F5344CB8AC3E}">
        <p14:creationId xmlns:p14="http://schemas.microsoft.com/office/powerpoint/2010/main" val="1019310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
            </a:r>
            <a:br>
              <a:rPr lang="da-DK" dirty="0" smtClean="0"/>
            </a:br>
            <a:r>
              <a:rPr lang="da-DK" dirty="0" smtClean="0"/>
              <a:t>4. Environment</a:t>
            </a:r>
            <a:endParaRPr lang="da-DK" dirty="0"/>
          </a:p>
        </p:txBody>
      </p:sp>
      <p:sp>
        <p:nvSpPr>
          <p:cNvPr id="3" name="Pladsholder til indhold 2"/>
          <p:cNvSpPr>
            <a:spLocks noGrp="1"/>
          </p:cNvSpPr>
          <p:nvPr>
            <p:ph idx="1"/>
          </p:nvPr>
        </p:nvSpPr>
        <p:spPr/>
        <p:txBody>
          <a:bodyPr/>
          <a:lstStyle/>
          <a:p>
            <a:pPr>
              <a:buFont typeface="Wingdings" panose="05000000000000000000" pitchFamily="2" charset="2"/>
              <a:buChar char="Ø"/>
            </a:pPr>
            <a:r>
              <a:rPr lang="da-DK" dirty="0" err="1" smtClean="0"/>
              <a:t>Two</a:t>
            </a:r>
            <a:r>
              <a:rPr lang="da-DK" dirty="0" smtClean="0"/>
              <a:t> test </a:t>
            </a:r>
            <a:r>
              <a:rPr lang="da-DK" dirty="0" err="1" smtClean="0"/>
              <a:t>environments</a:t>
            </a:r>
            <a:r>
              <a:rPr lang="da-DK" dirty="0" smtClean="0"/>
              <a:t> </a:t>
            </a:r>
            <a:r>
              <a:rPr lang="da-DK" dirty="0" err="1" smtClean="0"/>
              <a:t>will</a:t>
            </a:r>
            <a:r>
              <a:rPr lang="da-DK" dirty="0" smtClean="0"/>
              <a:t> </a:t>
            </a:r>
            <a:r>
              <a:rPr lang="da-DK" dirty="0" err="1" smtClean="0"/>
              <a:t>be</a:t>
            </a:r>
            <a:r>
              <a:rPr lang="da-DK" dirty="0" smtClean="0"/>
              <a:t> </a:t>
            </a:r>
            <a:r>
              <a:rPr lang="da-DK" dirty="0" err="1" smtClean="0"/>
              <a:t>provided</a:t>
            </a:r>
            <a:r>
              <a:rPr lang="da-DK" dirty="0" smtClean="0"/>
              <a:t> as </a:t>
            </a:r>
            <a:r>
              <a:rPr lang="da-DK" dirty="0" err="1" smtClean="0"/>
              <a:t>today</a:t>
            </a:r>
            <a:r>
              <a:rPr lang="da-DK" dirty="0" smtClean="0"/>
              <a:t>. One </a:t>
            </a:r>
            <a:r>
              <a:rPr lang="da-DK" dirty="0" err="1" smtClean="0"/>
              <a:t>which</a:t>
            </a:r>
            <a:r>
              <a:rPr lang="da-DK" dirty="0" smtClean="0"/>
              <a:t> </a:t>
            </a:r>
            <a:r>
              <a:rPr lang="da-DK" dirty="0" err="1" smtClean="0"/>
              <a:t>will</a:t>
            </a:r>
            <a:r>
              <a:rPr lang="da-DK" dirty="0" smtClean="0"/>
              <a:t> </a:t>
            </a:r>
            <a:r>
              <a:rPr lang="da-DK" dirty="0" err="1" smtClean="0"/>
              <a:t>resemble</a:t>
            </a:r>
            <a:r>
              <a:rPr lang="da-DK" dirty="0" smtClean="0"/>
              <a:t> the </a:t>
            </a:r>
            <a:r>
              <a:rPr lang="da-DK" dirty="0" err="1" smtClean="0"/>
              <a:t>production</a:t>
            </a:r>
            <a:r>
              <a:rPr lang="da-DK" dirty="0" smtClean="0"/>
              <a:t> </a:t>
            </a:r>
            <a:r>
              <a:rPr lang="da-DK" dirty="0" err="1" smtClean="0"/>
              <a:t>environment</a:t>
            </a:r>
            <a:r>
              <a:rPr lang="da-DK" dirty="0" smtClean="0"/>
              <a:t> and </a:t>
            </a:r>
            <a:r>
              <a:rPr lang="da-DK" dirty="0" err="1" smtClean="0"/>
              <a:t>one</a:t>
            </a:r>
            <a:r>
              <a:rPr lang="da-DK" dirty="0" smtClean="0"/>
              <a:t> </a:t>
            </a:r>
            <a:r>
              <a:rPr lang="da-DK" dirty="0" err="1" smtClean="0"/>
              <a:t>that</a:t>
            </a:r>
            <a:r>
              <a:rPr lang="da-DK" dirty="0" smtClean="0"/>
              <a:t> </a:t>
            </a:r>
            <a:r>
              <a:rPr lang="da-DK" dirty="0" err="1" smtClean="0"/>
              <a:t>will</a:t>
            </a:r>
            <a:r>
              <a:rPr lang="da-DK" dirty="0" smtClean="0"/>
              <a:t> have the </a:t>
            </a:r>
            <a:r>
              <a:rPr lang="da-DK" dirty="0" err="1" smtClean="0"/>
              <a:t>latest</a:t>
            </a:r>
            <a:r>
              <a:rPr lang="da-DK" dirty="0" smtClean="0"/>
              <a:t> </a:t>
            </a:r>
            <a:r>
              <a:rPr lang="da-DK" dirty="0" err="1" smtClean="0"/>
              <a:t>release</a:t>
            </a:r>
            <a:r>
              <a:rPr lang="da-DK" dirty="0" smtClean="0"/>
              <a:t> due to </a:t>
            </a:r>
            <a:r>
              <a:rPr lang="da-DK" dirty="0" err="1" smtClean="0"/>
              <a:t>be</a:t>
            </a:r>
            <a:r>
              <a:rPr lang="da-DK" dirty="0" smtClean="0"/>
              <a:t> </a:t>
            </a:r>
            <a:r>
              <a:rPr lang="da-DK" dirty="0" err="1" smtClean="0"/>
              <a:t>implemented</a:t>
            </a:r>
            <a:r>
              <a:rPr lang="da-DK" dirty="0" smtClean="0"/>
              <a:t> in </a:t>
            </a:r>
            <a:r>
              <a:rPr lang="da-DK" dirty="0" err="1" smtClean="0"/>
              <a:t>production</a:t>
            </a:r>
            <a:r>
              <a:rPr lang="da-DK" dirty="0" smtClean="0"/>
              <a:t>.</a:t>
            </a:r>
          </a:p>
          <a:p>
            <a:pPr>
              <a:buFont typeface="Wingdings" panose="05000000000000000000" pitchFamily="2" charset="2"/>
              <a:buChar char="Ø"/>
            </a:pPr>
            <a:r>
              <a:rPr lang="da-DK" dirty="0" err="1" smtClean="0"/>
              <a:t>We</a:t>
            </a:r>
            <a:r>
              <a:rPr lang="da-DK" dirty="0" smtClean="0"/>
              <a:t> </a:t>
            </a:r>
            <a:r>
              <a:rPr lang="da-DK" dirty="0" err="1" smtClean="0"/>
              <a:t>urge</a:t>
            </a:r>
            <a:r>
              <a:rPr lang="da-DK" dirty="0" smtClean="0"/>
              <a:t> </a:t>
            </a:r>
            <a:r>
              <a:rPr lang="da-DK" dirty="0" err="1" smtClean="0"/>
              <a:t>you</a:t>
            </a:r>
            <a:r>
              <a:rPr lang="da-DK" dirty="0" smtClean="0"/>
              <a:t> NOT to send </a:t>
            </a:r>
            <a:r>
              <a:rPr lang="da-DK" dirty="0" err="1" smtClean="0"/>
              <a:t>production</a:t>
            </a:r>
            <a:r>
              <a:rPr lang="da-DK" dirty="0" smtClean="0"/>
              <a:t> data to the test </a:t>
            </a:r>
            <a:r>
              <a:rPr lang="da-DK" dirty="0" err="1" smtClean="0"/>
              <a:t>environment</a:t>
            </a:r>
            <a:r>
              <a:rPr lang="da-DK" dirty="0" smtClean="0"/>
              <a:t>. It is not on the same </a:t>
            </a:r>
            <a:r>
              <a:rPr lang="da-DK" dirty="0" err="1" smtClean="0"/>
              <a:t>security</a:t>
            </a:r>
            <a:r>
              <a:rPr lang="da-DK" dirty="0" smtClean="0"/>
              <a:t> </a:t>
            </a:r>
            <a:r>
              <a:rPr lang="da-DK" dirty="0" err="1" smtClean="0"/>
              <a:t>level</a:t>
            </a:r>
            <a:r>
              <a:rPr lang="da-DK" dirty="0" smtClean="0"/>
              <a:t> as </a:t>
            </a:r>
            <a:r>
              <a:rPr lang="da-DK" dirty="0" err="1" smtClean="0"/>
              <a:t>production</a:t>
            </a:r>
            <a:r>
              <a:rPr lang="da-DK" dirty="0" smtClean="0"/>
              <a:t>. And </a:t>
            </a:r>
            <a:r>
              <a:rPr lang="da-DK" dirty="0" err="1" smtClean="0"/>
              <a:t>transactions</a:t>
            </a:r>
            <a:r>
              <a:rPr lang="da-DK" dirty="0" smtClean="0"/>
              <a:t> </a:t>
            </a:r>
            <a:r>
              <a:rPr lang="da-DK" dirty="0" err="1" smtClean="0"/>
              <a:t>could</a:t>
            </a:r>
            <a:r>
              <a:rPr lang="da-DK" dirty="0" smtClean="0"/>
              <a:t> </a:t>
            </a:r>
            <a:r>
              <a:rPr lang="da-DK" dirty="0" err="1" smtClean="0"/>
              <a:t>be</a:t>
            </a:r>
            <a:r>
              <a:rPr lang="da-DK" dirty="0" smtClean="0"/>
              <a:t> </a:t>
            </a:r>
            <a:r>
              <a:rPr lang="da-DK" dirty="0" err="1" smtClean="0"/>
              <a:t>exchanged</a:t>
            </a:r>
            <a:r>
              <a:rPr lang="da-DK" dirty="0" smtClean="0"/>
              <a:t> with </a:t>
            </a:r>
            <a:r>
              <a:rPr lang="da-DK" dirty="0" err="1" smtClean="0"/>
              <a:t>other</a:t>
            </a:r>
            <a:r>
              <a:rPr lang="da-DK" dirty="0" smtClean="0"/>
              <a:t> </a:t>
            </a:r>
            <a:r>
              <a:rPr lang="da-DK" dirty="0" err="1" smtClean="0"/>
              <a:t>countries</a:t>
            </a:r>
            <a:r>
              <a:rPr lang="da-DK" dirty="0" smtClean="0"/>
              <a:t>.</a:t>
            </a:r>
          </a:p>
          <a:p>
            <a:pPr>
              <a:buFont typeface="Wingdings" panose="05000000000000000000" pitchFamily="2" charset="2"/>
              <a:buChar char="Ø"/>
            </a:pPr>
            <a:r>
              <a:rPr lang="da-DK" dirty="0" err="1" smtClean="0"/>
              <a:t>You</a:t>
            </a:r>
            <a:r>
              <a:rPr lang="da-DK" dirty="0" smtClean="0"/>
              <a:t> must </a:t>
            </a:r>
            <a:r>
              <a:rPr lang="da-DK" dirty="0" err="1" smtClean="0"/>
              <a:t>delete</a:t>
            </a:r>
            <a:r>
              <a:rPr lang="da-DK" dirty="0" smtClean="0"/>
              <a:t> feedback files from the ftp-folder </a:t>
            </a:r>
            <a:r>
              <a:rPr lang="da-DK" dirty="0" err="1" smtClean="0"/>
              <a:t>after</a:t>
            </a:r>
            <a:r>
              <a:rPr lang="da-DK" dirty="0" smtClean="0"/>
              <a:t> </a:t>
            </a:r>
            <a:r>
              <a:rPr lang="da-DK" dirty="0" err="1" smtClean="0"/>
              <a:t>you</a:t>
            </a:r>
            <a:r>
              <a:rPr lang="da-DK" dirty="0" smtClean="0"/>
              <a:t> have </a:t>
            </a:r>
            <a:r>
              <a:rPr lang="da-DK" dirty="0" err="1" smtClean="0"/>
              <a:t>downloaded</a:t>
            </a:r>
            <a:r>
              <a:rPr lang="da-DK" dirty="0" smtClean="0"/>
              <a:t> and </a:t>
            </a:r>
            <a:r>
              <a:rPr lang="da-DK" dirty="0" err="1" smtClean="0"/>
              <a:t>read</a:t>
            </a:r>
            <a:r>
              <a:rPr lang="da-DK" dirty="0" smtClean="0"/>
              <a:t> </a:t>
            </a:r>
            <a:r>
              <a:rPr lang="da-DK" dirty="0" err="1" smtClean="0"/>
              <a:t>them</a:t>
            </a:r>
            <a:r>
              <a:rPr lang="da-DK" dirty="0" smtClean="0"/>
              <a:t>. </a:t>
            </a:r>
            <a:r>
              <a:rPr lang="da-DK" dirty="0" err="1" smtClean="0"/>
              <a:t>We</a:t>
            </a:r>
            <a:r>
              <a:rPr lang="da-DK" dirty="0" smtClean="0"/>
              <a:t> </a:t>
            </a:r>
            <a:r>
              <a:rPr lang="da-DK" dirty="0" err="1" smtClean="0"/>
              <a:t>will</a:t>
            </a:r>
            <a:r>
              <a:rPr lang="da-DK" dirty="0" smtClean="0"/>
              <a:t> </a:t>
            </a:r>
            <a:r>
              <a:rPr lang="da-DK" dirty="0" err="1" smtClean="0"/>
              <a:t>delete</a:t>
            </a:r>
            <a:r>
              <a:rPr lang="da-DK" dirty="0" smtClean="0"/>
              <a:t> feedback files </a:t>
            </a:r>
            <a:r>
              <a:rPr lang="da-DK" dirty="0" err="1" smtClean="0"/>
              <a:t>deemed</a:t>
            </a:r>
            <a:r>
              <a:rPr lang="da-DK" dirty="0" smtClean="0"/>
              <a:t> to </a:t>
            </a:r>
            <a:r>
              <a:rPr lang="da-DK" dirty="0" err="1" smtClean="0"/>
              <a:t>be</a:t>
            </a:r>
            <a:r>
              <a:rPr lang="da-DK" dirty="0" smtClean="0"/>
              <a:t> </a:t>
            </a:r>
            <a:r>
              <a:rPr lang="da-DK" dirty="0" err="1" smtClean="0"/>
              <a:t>too</a:t>
            </a:r>
            <a:r>
              <a:rPr lang="da-DK" dirty="0" smtClean="0"/>
              <a:t> old: it </a:t>
            </a:r>
            <a:r>
              <a:rPr lang="da-DK" dirty="0" err="1" smtClean="0"/>
              <a:t>may</a:t>
            </a:r>
            <a:r>
              <a:rPr lang="da-DK" dirty="0" smtClean="0"/>
              <a:t> </a:t>
            </a:r>
            <a:r>
              <a:rPr lang="da-DK" dirty="0" err="1" smtClean="0"/>
              <a:t>be</a:t>
            </a:r>
            <a:r>
              <a:rPr lang="da-DK" dirty="0" smtClean="0"/>
              <a:t> more </a:t>
            </a:r>
            <a:r>
              <a:rPr lang="da-DK" dirty="0" err="1" smtClean="0"/>
              <a:t>then</a:t>
            </a:r>
            <a:r>
              <a:rPr lang="da-DK" dirty="0" smtClean="0"/>
              <a:t> </a:t>
            </a:r>
            <a:r>
              <a:rPr lang="da-DK" dirty="0" err="1" smtClean="0"/>
              <a:t>two</a:t>
            </a:r>
            <a:r>
              <a:rPr lang="da-DK" dirty="0" smtClean="0"/>
              <a:t> </a:t>
            </a:r>
            <a:r>
              <a:rPr lang="da-DK" dirty="0" err="1" smtClean="0"/>
              <a:t>weeks</a:t>
            </a:r>
            <a:r>
              <a:rPr lang="da-DK" dirty="0" smtClean="0"/>
              <a:t> old.</a:t>
            </a:r>
          </a:p>
          <a:p>
            <a:pPr marL="0" indent="0">
              <a:buNone/>
            </a:pPr>
            <a:endParaRPr lang="da-DK" dirty="0" smtClean="0"/>
          </a:p>
          <a:p>
            <a:endParaRPr lang="da-DK" dirty="0"/>
          </a:p>
        </p:txBody>
      </p:sp>
    </p:spTree>
    <p:extLst>
      <p:ext uri="{BB962C8B-B14F-4D97-AF65-F5344CB8AC3E}">
        <p14:creationId xmlns:p14="http://schemas.microsoft.com/office/powerpoint/2010/main" val="1509675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Agenda</a:t>
            </a:r>
            <a:endParaRPr lang="da-DK" dirty="0"/>
          </a:p>
        </p:txBody>
      </p:sp>
      <p:sp>
        <p:nvSpPr>
          <p:cNvPr id="4" name="Pladsholder til tekst 3"/>
          <p:cNvSpPr>
            <a:spLocks noGrp="1"/>
          </p:cNvSpPr>
          <p:nvPr>
            <p:ph type="body" sz="quarter" idx="10"/>
          </p:nvPr>
        </p:nvSpPr>
        <p:spPr/>
        <p:txBody>
          <a:bodyPr/>
          <a:lstStyle/>
          <a:p>
            <a:endParaRPr lang="da-DK" dirty="0"/>
          </a:p>
        </p:txBody>
      </p:sp>
      <p:sp>
        <p:nvSpPr>
          <p:cNvPr id="3" name="Pladsholder til indhold 2"/>
          <p:cNvSpPr>
            <a:spLocks noGrp="1"/>
          </p:cNvSpPr>
          <p:nvPr>
            <p:ph idx="1"/>
          </p:nvPr>
        </p:nvSpPr>
        <p:spPr/>
        <p:txBody>
          <a:bodyPr>
            <a:normAutofit/>
          </a:bodyPr>
          <a:lstStyle/>
          <a:p>
            <a:pPr marL="457200" indent="-457200">
              <a:buFont typeface="+mj-lt"/>
              <a:buAutoNum type="arabicPeriod"/>
            </a:pPr>
            <a:r>
              <a:rPr lang="da-DK" dirty="0" err="1" smtClean="0"/>
              <a:t>Welcome</a:t>
            </a:r>
            <a:endParaRPr lang="da-DK" dirty="0" smtClean="0">
              <a:solidFill>
                <a:schemeClr val="accent4">
                  <a:lumMod val="60000"/>
                  <a:lumOff val="40000"/>
                </a:schemeClr>
              </a:solidFill>
            </a:endParaRPr>
          </a:p>
          <a:p>
            <a:pPr marL="457200" indent="-457200">
              <a:buFont typeface="+mj-lt"/>
              <a:buAutoNum type="arabicPeriod"/>
            </a:pPr>
            <a:r>
              <a:rPr lang="da-DK" dirty="0" smtClean="0"/>
              <a:t>Transaction </a:t>
            </a:r>
            <a:r>
              <a:rPr lang="da-DK" dirty="0" err="1" smtClean="0"/>
              <a:t>reporting</a:t>
            </a:r>
            <a:r>
              <a:rPr lang="da-DK" dirty="0" smtClean="0"/>
              <a:t> under </a:t>
            </a:r>
            <a:r>
              <a:rPr lang="da-DK" dirty="0" err="1" smtClean="0"/>
              <a:t>MiFIR</a:t>
            </a:r>
            <a:endParaRPr lang="da-DK" dirty="0" smtClean="0">
              <a:solidFill>
                <a:srgbClr val="FF0000"/>
              </a:solidFill>
            </a:endParaRPr>
          </a:p>
          <a:p>
            <a:pPr marL="457200" indent="-457200">
              <a:buFont typeface="+mj-lt"/>
              <a:buAutoNum type="arabicPeriod"/>
            </a:pPr>
            <a:r>
              <a:rPr lang="da-DK" dirty="0" smtClean="0"/>
              <a:t>System </a:t>
            </a:r>
            <a:r>
              <a:rPr lang="da-DK" dirty="0" err="1" smtClean="0"/>
              <a:t>overview</a:t>
            </a:r>
            <a:r>
              <a:rPr lang="da-DK" dirty="0" smtClean="0"/>
              <a:t> and time </a:t>
            </a:r>
            <a:r>
              <a:rPr lang="da-DK" dirty="0" err="1" smtClean="0"/>
              <a:t>schedule</a:t>
            </a:r>
            <a:r>
              <a:rPr lang="da-DK" dirty="0" smtClean="0"/>
              <a:t> </a:t>
            </a:r>
            <a:endParaRPr lang="da-DK" dirty="0" smtClean="0">
              <a:solidFill>
                <a:srgbClr val="FF0000"/>
              </a:solidFill>
            </a:endParaRPr>
          </a:p>
          <a:p>
            <a:pPr marL="457200" indent="-457200">
              <a:buFont typeface="+mj-lt"/>
              <a:buAutoNum type="arabicPeriod"/>
            </a:pPr>
            <a:r>
              <a:rPr lang="da-DK" dirty="0" smtClean="0"/>
              <a:t>IT solution </a:t>
            </a:r>
            <a:endParaRPr lang="da-DK" dirty="0" smtClean="0">
              <a:solidFill>
                <a:schemeClr val="accent4">
                  <a:lumMod val="60000"/>
                  <a:lumOff val="40000"/>
                </a:schemeClr>
              </a:solidFill>
            </a:endParaRPr>
          </a:p>
          <a:p>
            <a:pPr lvl="1"/>
            <a:r>
              <a:rPr lang="da-DK" dirty="0" smtClean="0"/>
              <a:t>Technical </a:t>
            </a:r>
            <a:r>
              <a:rPr lang="da-DK" dirty="0" err="1"/>
              <a:t>setup</a:t>
            </a:r>
            <a:endParaRPr lang="da-DK" dirty="0" smtClean="0"/>
          </a:p>
          <a:p>
            <a:pPr lvl="1"/>
            <a:r>
              <a:rPr lang="da-DK" dirty="0" err="1" smtClean="0"/>
              <a:t>Functionality</a:t>
            </a:r>
            <a:endParaRPr lang="da-DK" dirty="0" smtClean="0"/>
          </a:p>
          <a:p>
            <a:pPr lvl="1"/>
            <a:r>
              <a:rPr lang="da-DK" dirty="0" smtClean="0"/>
              <a:t>Test XML - My standards</a:t>
            </a:r>
          </a:p>
          <a:p>
            <a:pPr marL="457200" indent="-457200">
              <a:buFont typeface="+mj-lt"/>
              <a:buAutoNum type="arabicPeriod"/>
            </a:pPr>
            <a:r>
              <a:rPr lang="da-DK" dirty="0" smtClean="0"/>
              <a:t>Information og </a:t>
            </a:r>
            <a:r>
              <a:rPr lang="da-DK" dirty="0" err="1" smtClean="0"/>
              <a:t>communication</a:t>
            </a:r>
            <a:r>
              <a:rPr lang="da-DK" dirty="0" smtClean="0"/>
              <a:t> </a:t>
            </a:r>
          </a:p>
          <a:p>
            <a:pPr lvl="1"/>
            <a:r>
              <a:rPr lang="da-DK" dirty="0" err="1" smtClean="0"/>
              <a:t>Finanstilsynet’s</a:t>
            </a:r>
            <a:r>
              <a:rPr lang="da-DK" dirty="0" smtClean="0"/>
              <a:t> </a:t>
            </a:r>
            <a:r>
              <a:rPr lang="da-DK" dirty="0" err="1" smtClean="0"/>
              <a:t>homepage</a:t>
            </a:r>
            <a:r>
              <a:rPr lang="da-DK" dirty="0" smtClean="0">
                <a:solidFill>
                  <a:schemeClr val="accent4">
                    <a:lumMod val="60000"/>
                    <a:lumOff val="40000"/>
                  </a:schemeClr>
                </a:solidFill>
              </a:rPr>
              <a:t> </a:t>
            </a:r>
          </a:p>
          <a:p>
            <a:pPr lvl="1"/>
            <a:r>
              <a:rPr lang="da-DK" dirty="0" smtClean="0"/>
              <a:t>ESMA </a:t>
            </a:r>
            <a:r>
              <a:rPr lang="da-DK" dirty="0" err="1" smtClean="0"/>
              <a:t>homepage</a:t>
            </a:r>
            <a:r>
              <a:rPr lang="da-DK" dirty="0" smtClean="0"/>
              <a:t> (</a:t>
            </a:r>
            <a:r>
              <a:rPr lang="da-DK" sz="1200" dirty="0" err="1" smtClean="0"/>
              <a:t>how</a:t>
            </a:r>
            <a:r>
              <a:rPr lang="da-DK" sz="1200" dirty="0" smtClean="0"/>
              <a:t> do </a:t>
            </a:r>
            <a:r>
              <a:rPr lang="da-DK" sz="1200" dirty="0" err="1" smtClean="0"/>
              <a:t>you</a:t>
            </a:r>
            <a:r>
              <a:rPr lang="da-DK" sz="1200" dirty="0" smtClean="0"/>
              <a:t> find </a:t>
            </a:r>
            <a:r>
              <a:rPr lang="da-DK" sz="1200" dirty="0" err="1" smtClean="0"/>
              <a:t>what</a:t>
            </a:r>
            <a:r>
              <a:rPr lang="da-DK" sz="1200" dirty="0" smtClean="0"/>
              <a:t> </a:t>
            </a:r>
            <a:r>
              <a:rPr lang="da-DK" sz="1200" dirty="0" err="1" smtClean="0"/>
              <a:t>you</a:t>
            </a:r>
            <a:r>
              <a:rPr lang="da-DK" sz="1200" dirty="0" smtClean="0"/>
              <a:t> </a:t>
            </a:r>
            <a:r>
              <a:rPr lang="da-DK" sz="1200" dirty="0" err="1" smtClean="0"/>
              <a:t>need</a:t>
            </a:r>
            <a:r>
              <a:rPr lang="da-DK" dirty="0" smtClean="0"/>
              <a:t>) </a:t>
            </a:r>
          </a:p>
          <a:p>
            <a:pPr lvl="1"/>
            <a:r>
              <a:rPr lang="da-DK" dirty="0" err="1" smtClean="0"/>
              <a:t>Mailing</a:t>
            </a:r>
            <a:r>
              <a:rPr lang="da-DK" dirty="0" smtClean="0"/>
              <a:t> list</a:t>
            </a:r>
          </a:p>
          <a:p>
            <a:pPr marL="400050">
              <a:buFont typeface="+mj-lt"/>
              <a:buAutoNum type="arabicPeriod"/>
            </a:pPr>
            <a:r>
              <a:rPr lang="da-DK" dirty="0" err="1" smtClean="0"/>
              <a:t>Next</a:t>
            </a:r>
            <a:r>
              <a:rPr lang="da-DK" dirty="0" smtClean="0"/>
              <a:t> meeting</a:t>
            </a:r>
          </a:p>
          <a:p>
            <a:pPr marL="400050">
              <a:buFont typeface="+mj-lt"/>
              <a:buAutoNum type="arabicPeriod"/>
            </a:pPr>
            <a:r>
              <a:rPr lang="da-DK" dirty="0" smtClean="0"/>
              <a:t>AOB</a:t>
            </a:r>
          </a:p>
          <a:p>
            <a:pPr lvl="1"/>
            <a:endParaRPr lang="da-DK" dirty="0"/>
          </a:p>
          <a:p>
            <a:pPr marL="0" indent="0">
              <a:buNone/>
            </a:pPr>
            <a:endParaRPr lang="da-DK" dirty="0" smtClean="0"/>
          </a:p>
          <a:p>
            <a:pPr lvl="1"/>
            <a:endParaRPr lang="en-US" dirty="0"/>
          </a:p>
        </p:txBody>
      </p:sp>
    </p:spTree>
    <p:extLst>
      <p:ext uri="{BB962C8B-B14F-4D97-AF65-F5344CB8AC3E}">
        <p14:creationId xmlns:p14="http://schemas.microsoft.com/office/powerpoint/2010/main" val="929617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4. Test XML  - </a:t>
            </a:r>
            <a:r>
              <a:rPr lang="da-DK" dirty="0" err="1" smtClean="0"/>
              <a:t>MyStandard</a:t>
            </a:r>
            <a:endParaRPr lang="en-US" dirty="0"/>
          </a:p>
        </p:txBody>
      </p:sp>
      <p:sp>
        <p:nvSpPr>
          <p:cNvPr id="3" name="Pladsholder til indhold 2"/>
          <p:cNvSpPr>
            <a:spLocks noGrp="1"/>
          </p:cNvSpPr>
          <p:nvPr>
            <p:ph idx="1"/>
          </p:nvPr>
        </p:nvSpPr>
        <p:spPr/>
        <p:txBody>
          <a:bodyPr>
            <a:normAutofit/>
          </a:bodyPr>
          <a:lstStyle/>
          <a:p>
            <a:pPr marL="0" indent="0">
              <a:buNone/>
            </a:pPr>
            <a:r>
              <a:rPr lang="en-US" dirty="0" err="1"/>
              <a:t>MyStandards</a:t>
            </a:r>
            <a:r>
              <a:rPr lang="en-US" dirty="0"/>
              <a:t> / Readiness Portal </a:t>
            </a:r>
            <a:r>
              <a:rPr lang="en-US" dirty="0" smtClean="0"/>
              <a:t/>
            </a:r>
            <a:br>
              <a:rPr lang="en-US" dirty="0" smtClean="0"/>
            </a:br>
            <a:endParaRPr lang="en-US" dirty="0"/>
          </a:p>
          <a:p>
            <a:pPr>
              <a:buFont typeface="Wingdings" panose="05000000000000000000" pitchFamily="2" charset="2"/>
              <a:buChar char="Ø"/>
            </a:pPr>
            <a:r>
              <a:rPr lang="en-US" sz="1600" dirty="0" smtClean="0"/>
              <a:t>The </a:t>
            </a:r>
            <a:r>
              <a:rPr lang="en-US" sz="1600" dirty="0" err="1"/>
              <a:t>MyStandards</a:t>
            </a:r>
            <a:r>
              <a:rPr lang="en-US" sz="1600" dirty="0"/>
              <a:t> </a:t>
            </a:r>
            <a:r>
              <a:rPr lang="en-US" sz="1600" dirty="0" err="1"/>
              <a:t>Readines</a:t>
            </a:r>
            <a:r>
              <a:rPr lang="en-US" sz="1600" dirty="0"/>
              <a:t> Portal will be made available for CAs and SEs to support the testing of ISO 20022 XML messages. </a:t>
            </a:r>
            <a:r>
              <a:rPr lang="en-US" sz="1600" dirty="0" smtClean="0"/>
              <a:t/>
            </a:r>
            <a:br>
              <a:rPr lang="en-US" sz="1600" dirty="0" smtClean="0"/>
            </a:br>
            <a:endParaRPr lang="en-US" sz="1600" dirty="0"/>
          </a:p>
          <a:p>
            <a:pPr>
              <a:buFont typeface="Wingdings" panose="05000000000000000000" pitchFamily="2" charset="2"/>
              <a:buChar char="Ø"/>
            </a:pPr>
            <a:r>
              <a:rPr lang="en-US" sz="1600" dirty="0" smtClean="0"/>
              <a:t>This </a:t>
            </a:r>
            <a:r>
              <a:rPr lang="en-US" sz="1600" dirty="0"/>
              <a:t>tool enables the users to submit XML messages and check whether they are correctly formatted (compliant with the XML schema) and follow data quality rules. Some of the simple content validation rules will also be checked by this system (e.g. dependencies between fields). However, the Readiness Portal will not validate complex rules (e.g. the rules verifying the transaction reports against the instrument reference data, the CFI rules, etc</a:t>
            </a:r>
            <a:r>
              <a:rPr lang="en-US" sz="1600" dirty="0" smtClean="0"/>
              <a:t>.)</a:t>
            </a:r>
            <a:br>
              <a:rPr lang="en-US" sz="1600" dirty="0" smtClean="0"/>
            </a:br>
            <a:endParaRPr lang="en-US" sz="1600" dirty="0" smtClean="0"/>
          </a:p>
          <a:p>
            <a:pPr>
              <a:buFont typeface="Wingdings" panose="05000000000000000000" pitchFamily="2" charset="2"/>
              <a:buChar char="Ø"/>
            </a:pPr>
            <a:r>
              <a:rPr lang="da-DK" sz="1600" dirty="0" err="1"/>
              <a:t>We</a:t>
            </a:r>
            <a:r>
              <a:rPr lang="da-DK" sz="1600" dirty="0"/>
              <a:t> </a:t>
            </a:r>
            <a:r>
              <a:rPr lang="da-DK" sz="1600" dirty="0" err="1"/>
              <a:t>urge</a:t>
            </a:r>
            <a:r>
              <a:rPr lang="da-DK" sz="1600" dirty="0"/>
              <a:t> </a:t>
            </a:r>
            <a:r>
              <a:rPr lang="da-DK" sz="1600" dirty="0" err="1"/>
              <a:t>you</a:t>
            </a:r>
            <a:r>
              <a:rPr lang="da-DK" sz="1600" dirty="0"/>
              <a:t> NOT to send </a:t>
            </a:r>
            <a:r>
              <a:rPr lang="da-DK" sz="1600" dirty="0" err="1"/>
              <a:t>production</a:t>
            </a:r>
            <a:r>
              <a:rPr lang="da-DK" sz="1600" dirty="0"/>
              <a:t> data to the </a:t>
            </a:r>
            <a:r>
              <a:rPr lang="da-DK" sz="1600" dirty="0" err="1" smtClean="0"/>
              <a:t>MyStandard</a:t>
            </a:r>
            <a:r>
              <a:rPr lang="da-DK" sz="1600" dirty="0" smtClean="0"/>
              <a:t/>
            </a:r>
            <a:br>
              <a:rPr lang="da-DK" sz="1600" dirty="0" smtClean="0"/>
            </a:br>
            <a:endParaRPr lang="en-US" sz="1600" dirty="0"/>
          </a:p>
          <a:p>
            <a:pPr>
              <a:buFont typeface="Wingdings" panose="05000000000000000000" pitchFamily="2" charset="2"/>
              <a:buChar char="Ø"/>
            </a:pPr>
            <a:r>
              <a:rPr lang="en-US" sz="1600" dirty="0" smtClean="0"/>
              <a:t>Further </a:t>
            </a:r>
            <a:r>
              <a:rPr lang="en-US" sz="1600" dirty="0"/>
              <a:t>details on the use of this tool will be provided </a:t>
            </a:r>
            <a:r>
              <a:rPr lang="en-US" sz="1600" dirty="0" smtClean="0"/>
              <a:t>later </a:t>
            </a:r>
            <a:endParaRPr lang="en-US" sz="1600" dirty="0"/>
          </a:p>
          <a:p>
            <a:endParaRPr lang="en-US" dirty="0"/>
          </a:p>
        </p:txBody>
      </p:sp>
      <p:sp>
        <p:nvSpPr>
          <p:cNvPr id="4" name="Pladsholder til tekst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290494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
            </a:r>
            <a:br>
              <a:rPr lang="da-DK" dirty="0"/>
            </a:br>
            <a:r>
              <a:rPr lang="da-DK" dirty="0" smtClean="0"/>
              <a:t>4. Test </a:t>
            </a:r>
            <a:r>
              <a:rPr lang="da-DK" dirty="0"/>
              <a:t>XML  - </a:t>
            </a:r>
            <a:r>
              <a:rPr lang="da-DK" dirty="0" err="1"/>
              <a:t>MyStandard</a:t>
            </a:r>
            <a:endParaRPr lang="da-DK" dirty="0"/>
          </a:p>
        </p:txBody>
      </p:sp>
      <p:sp>
        <p:nvSpPr>
          <p:cNvPr id="3" name="Pladsholder til indhold 2"/>
          <p:cNvSpPr>
            <a:spLocks noGrp="1"/>
          </p:cNvSpPr>
          <p:nvPr>
            <p:ph idx="1"/>
          </p:nvPr>
        </p:nvSpPr>
        <p:spPr/>
        <p:txBody>
          <a:bodyPr/>
          <a:lstStyle/>
          <a:p>
            <a:pPr marL="0" indent="0">
              <a:buNone/>
            </a:pPr>
            <a:r>
              <a:rPr lang="da-DK" dirty="0" err="1" smtClean="0"/>
              <a:t>Use</a:t>
            </a:r>
            <a:r>
              <a:rPr lang="da-DK" dirty="0" smtClean="0"/>
              <a:t> </a:t>
            </a:r>
            <a:r>
              <a:rPr lang="da-DK" dirty="0" err="1" smtClean="0"/>
              <a:t>MyStandards</a:t>
            </a:r>
            <a:r>
              <a:rPr lang="da-DK" dirty="0" smtClean="0"/>
              <a:t> at SWIFT. ISO 20022 is </a:t>
            </a:r>
            <a:r>
              <a:rPr lang="da-DK" dirty="0" err="1" smtClean="0"/>
              <a:t>described</a:t>
            </a:r>
            <a:r>
              <a:rPr lang="da-DK" dirty="0" smtClean="0"/>
              <a:t> and </a:t>
            </a:r>
            <a:r>
              <a:rPr lang="da-DK" dirty="0" err="1" smtClean="0"/>
              <a:t>published</a:t>
            </a:r>
            <a:r>
              <a:rPr lang="da-DK" dirty="0" smtClean="0"/>
              <a:t> </a:t>
            </a:r>
            <a:r>
              <a:rPr lang="da-DK" dirty="0" err="1" smtClean="0"/>
              <a:t>here</a:t>
            </a:r>
            <a:r>
              <a:rPr lang="da-DK" dirty="0"/>
              <a:t>: </a:t>
            </a:r>
            <a:r>
              <a:rPr lang="da-DK" dirty="0">
                <a:hlinkClick r:id="rId3"/>
              </a:rPr>
              <a:t>https://www2.swift.com/mystandards</a:t>
            </a:r>
            <a:r>
              <a:rPr lang="da-DK" dirty="0" smtClean="0">
                <a:hlinkClick r:id="rId3"/>
              </a:rPr>
              <a:t>/#/</a:t>
            </a:r>
            <a:endParaRPr lang="da-DK" dirty="0" smtClean="0"/>
          </a:p>
          <a:p>
            <a:pPr lvl="1"/>
            <a:r>
              <a:rPr lang="da-DK" dirty="0" smtClean="0"/>
              <a:t>it is </a:t>
            </a:r>
            <a:r>
              <a:rPr lang="da-DK" dirty="0" err="1" smtClean="0"/>
              <a:t>free</a:t>
            </a:r>
            <a:r>
              <a:rPr lang="da-DK" dirty="0" smtClean="0"/>
              <a:t> to </a:t>
            </a:r>
            <a:r>
              <a:rPr lang="da-DK" dirty="0" err="1" smtClean="0"/>
              <a:t>create</a:t>
            </a:r>
            <a:r>
              <a:rPr lang="da-DK" dirty="0" smtClean="0"/>
              <a:t> a </a:t>
            </a:r>
            <a:r>
              <a:rPr lang="da-DK" dirty="0" err="1" smtClean="0"/>
              <a:t>user</a:t>
            </a:r>
            <a:r>
              <a:rPr lang="da-DK" dirty="0" smtClean="0"/>
              <a:t> </a:t>
            </a:r>
            <a:r>
              <a:rPr lang="da-DK" dirty="0" err="1" smtClean="0"/>
              <a:t>account</a:t>
            </a:r>
            <a:endParaRPr lang="da-DK" dirty="0" smtClean="0"/>
          </a:p>
          <a:p>
            <a:pPr lvl="1"/>
            <a:r>
              <a:rPr lang="da-DK" dirty="0" smtClean="0"/>
              <a:t>Search for eg. ESMA</a:t>
            </a:r>
            <a:endParaRPr lang="da-DK"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780928"/>
            <a:ext cx="58483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380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
            </a:r>
            <a:br>
              <a:rPr lang="da-DK" dirty="0" smtClean="0"/>
            </a:br>
            <a:r>
              <a:rPr lang="da-DK" dirty="0" smtClean="0"/>
              <a:t>5. Information</a:t>
            </a:r>
            <a:endParaRPr lang="da-DK" dirty="0"/>
          </a:p>
        </p:txBody>
      </p:sp>
      <p:sp>
        <p:nvSpPr>
          <p:cNvPr id="3" name="Pladsholder til indhold 2"/>
          <p:cNvSpPr>
            <a:spLocks noGrp="1"/>
          </p:cNvSpPr>
          <p:nvPr>
            <p:ph idx="1"/>
          </p:nvPr>
        </p:nvSpPr>
        <p:spPr/>
        <p:txBody>
          <a:bodyPr/>
          <a:lstStyle/>
          <a:p>
            <a:pPr>
              <a:buFont typeface="Wingdings" panose="05000000000000000000" pitchFamily="2" charset="2"/>
              <a:buChar char="Ø"/>
            </a:pPr>
            <a:r>
              <a:rPr lang="da-DK" dirty="0" smtClean="0"/>
              <a:t>Finanstilsynet </a:t>
            </a:r>
            <a:r>
              <a:rPr lang="da-DK" dirty="0" err="1" smtClean="0"/>
              <a:t>homepage</a:t>
            </a:r>
            <a:r>
              <a:rPr lang="da-DK" dirty="0" smtClean="0"/>
              <a:t>: </a:t>
            </a:r>
            <a:r>
              <a:rPr lang="da-DK" u="sng" dirty="0" smtClean="0">
                <a:hlinkClick r:id="rId3"/>
              </a:rPr>
              <a:t>https://www.finanstilsynet.dk/da/Lovgivning/Information-om-udvalgte-tilsynsomraader/MiFIR-TRS</a:t>
            </a:r>
            <a:endParaRPr lang="da-DK" dirty="0" smtClean="0"/>
          </a:p>
          <a:p>
            <a:pPr>
              <a:buFont typeface="Wingdings" panose="05000000000000000000" pitchFamily="2" charset="2"/>
              <a:buChar char="Ø"/>
            </a:pPr>
            <a:r>
              <a:rPr lang="da-DK" dirty="0" smtClean="0"/>
              <a:t>ESMA: </a:t>
            </a:r>
          </a:p>
          <a:p>
            <a:pPr marL="400050" lvl="1" indent="0">
              <a:buNone/>
            </a:pPr>
            <a:r>
              <a:rPr lang="da-DK" u="sng" dirty="0">
                <a:hlinkClick r:id="rId4"/>
              </a:rPr>
              <a:t>https://www.esma.europa.eu/policy-rules/mifid-ii-and-mifir/mifir-reporting-instructions</a:t>
            </a:r>
            <a:endParaRPr lang="da-DK" dirty="0"/>
          </a:p>
          <a:p>
            <a:pPr marL="400050" lvl="1" indent="0">
              <a:buNone/>
            </a:pPr>
            <a:r>
              <a:rPr lang="da-DK" i="1" dirty="0" err="1" smtClean="0"/>
              <a:t>Expand</a:t>
            </a:r>
            <a:r>
              <a:rPr lang="da-DK" i="1" dirty="0" smtClean="0"/>
              <a:t> links </a:t>
            </a:r>
            <a:r>
              <a:rPr lang="da-DK" i="1" dirty="0" err="1" smtClean="0"/>
              <a:t>below</a:t>
            </a:r>
            <a:r>
              <a:rPr lang="da-DK" i="1" dirty="0" smtClean="0"/>
              <a:t> to </a:t>
            </a:r>
            <a:r>
              <a:rPr lang="da-DK" i="1" dirty="0" err="1" smtClean="0"/>
              <a:t>get</a:t>
            </a:r>
            <a:r>
              <a:rPr lang="da-DK" i="1" dirty="0" smtClean="0"/>
              <a:t> </a:t>
            </a:r>
          </a:p>
          <a:p>
            <a:pPr marL="400050" lvl="1" indent="0">
              <a:buNone/>
            </a:pPr>
            <a:r>
              <a:rPr lang="da-DK" i="1" dirty="0" smtClean="0"/>
              <a:t>eg. Reporting </a:t>
            </a:r>
            <a:r>
              <a:rPr lang="da-DK" i="1" dirty="0" err="1" smtClean="0"/>
              <a:t>message</a:t>
            </a:r>
            <a:r>
              <a:rPr lang="da-DK" i="1" dirty="0" smtClean="0"/>
              <a:t> </a:t>
            </a:r>
            <a:r>
              <a:rPr lang="da-DK" i="1" dirty="0" err="1" smtClean="0"/>
              <a:t>schema</a:t>
            </a:r>
            <a:endParaRPr lang="da-DK" i="1" dirty="0" smtClean="0"/>
          </a:p>
          <a:p>
            <a:pPr marL="400050" lvl="1" indent="0">
              <a:buNone/>
            </a:pPr>
            <a:endParaRPr lang="da-DK" i="1" dirty="0"/>
          </a:p>
          <a:p>
            <a:pPr marL="400050" lvl="1" indent="0">
              <a:buNone/>
            </a:pPr>
            <a:endParaRPr lang="da-DK" i="1"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056" y="2996952"/>
            <a:ext cx="1769740" cy="3360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20272" y="3861048"/>
            <a:ext cx="1728672"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93416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5. Communications and information</a:t>
            </a:r>
            <a:endParaRPr lang="en-US" dirty="0"/>
          </a:p>
        </p:txBody>
      </p:sp>
      <p:sp>
        <p:nvSpPr>
          <p:cNvPr id="3" name="Pladsholder til indhold 2"/>
          <p:cNvSpPr>
            <a:spLocks noGrp="1"/>
          </p:cNvSpPr>
          <p:nvPr>
            <p:ph idx="1"/>
          </p:nvPr>
        </p:nvSpPr>
        <p:spPr/>
        <p:txBody>
          <a:bodyPr/>
          <a:lstStyle/>
          <a:p>
            <a:pPr lvl="1"/>
            <a:endParaRPr lang="da-DK" dirty="0" smtClean="0"/>
          </a:p>
          <a:p>
            <a:pPr lvl="1">
              <a:buFont typeface="Wingdings" panose="05000000000000000000" pitchFamily="2" charset="2"/>
              <a:buChar char="Ø"/>
            </a:pPr>
            <a:r>
              <a:rPr lang="en-US" dirty="0"/>
              <a:t>We continuously update our  </a:t>
            </a:r>
            <a:r>
              <a:rPr lang="en-US" dirty="0" smtClean="0"/>
              <a:t>website </a:t>
            </a:r>
            <a:r>
              <a:rPr lang="en-US" dirty="0"/>
              <a:t>and we would ask you to </a:t>
            </a:r>
            <a:r>
              <a:rPr lang="en-US" dirty="0" smtClean="0"/>
              <a:t>get </a:t>
            </a:r>
            <a:r>
              <a:rPr lang="en-US" smtClean="0"/>
              <a:t>updated information </a:t>
            </a:r>
            <a:r>
              <a:rPr lang="en-US" dirty="0"/>
              <a:t>here (</a:t>
            </a:r>
            <a:r>
              <a:rPr lang="en-US" i="1" dirty="0">
                <a:hlinkClick r:id="rId3"/>
              </a:rPr>
              <a:t>http://</a:t>
            </a:r>
            <a:r>
              <a:rPr lang="en-US" i="1" dirty="0" smtClean="0">
                <a:hlinkClick r:id="rId3"/>
              </a:rPr>
              <a:t>www.finanstilsynet.dk/da/Lovgivning/Information-om-udvalgte-tilsynsomraader/MiFIR-TRS</a:t>
            </a:r>
            <a:r>
              <a:rPr lang="en-US" i="1" dirty="0" smtClean="0"/>
              <a:t>) </a:t>
            </a:r>
            <a:endParaRPr lang="da-DK" dirty="0"/>
          </a:p>
          <a:p>
            <a:pPr lvl="1">
              <a:buFont typeface="Wingdings" panose="05000000000000000000" pitchFamily="2" charset="2"/>
              <a:buChar char="Ø"/>
            </a:pPr>
            <a:r>
              <a:rPr lang="en-US" dirty="0"/>
              <a:t>We also have a mailbox </a:t>
            </a:r>
            <a:r>
              <a:rPr lang="en-US" dirty="0" smtClean="0"/>
              <a:t>where </a:t>
            </a:r>
            <a:r>
              <a:rPr lang="en-US" dirty="0"/>
              <a:t>questions </a:t>
            </a:r>
            <a:r>
              <a:rPr lang="en-US" dirty="0" smtClean="0"/>
              <a:t>can be directed to </a:t>
            </a:r>
          </a:p>
          <a:p>
            <a:pPr lvl="2">
              <a:buFont typeface="Wingdings" panose="05000000000000000000" pitchFamily="2" charset="2"/>
              <a:buChar char="Ø"/>
            </a:pPr>
            <a:r>
              <a:rPr lang="en-US" dirty="0" smtClean="0"/>
              <a:t>MiFIR-TRS@ftnet.dk</a:t>
            </a:r>
            <a:endParaRPr lang="da-DK" dirty="0" smtClean="0"/>
          </a:p>
          <a:p>
            <a:pPr lvl="1">
              <a:buFont typeface="Wingdings" panose="05000000000000000000" pitchFamily="2" charset="2"/>
              <a:buChar char="Ø"/>
            </a:pPr>
            <a:r>
              <a:rPr lang="da-DK" dirty="0" err="1" smtClean="0"/>
              <a:t>Mailing</a:t>
            </a:r>
            <a:r>
              <a:rPr lang="da-DK" dirty="0" smtClean="0"/>
              <a:t> list – </a:t>
            </a:r>
            <a:r>
              <a:rPr lang="da-DK" dirty="0" err="1" smtClean="0"/>
              <a:t>be</a:t>
            </a:r>
            <a:r>
              <a:rPr lang="da-DK" dirty="0" smtClean="0"/>
              <a:t> sure </a:t>
            </a:r>
            <a:r>
              <a:rPr lang="da-DK" dirty="0" err="1" smtClean="0"/>
              <a:t>you</a:t>
            </a:r>
            <a:r>
              <a:rPr lang="da-DK" dirty="0" smtClean="0"/>
              <a:t> </a:t>
            </a:r>
            <a:r>
              <a:rPr lang="da-DK" dirty="0" err="1" smtClean="0"/>
              <a:t>are</a:t>
            </a:r>
            <a:r>
              <a:rPr lang="da-DK" dirty="0" smtClean="0"/>
              <a:t> on the </a:t>
            </a:r>
            <a:r>
              <a:rPr lang="da-DK" dirty="0" err="1" smtClean="0"/>
              <a:t>mailing</a:t>
            </a:r>
            <a:r>
              <a:rPr lang="da-DK" dirty="0" smtClean="0"/>
              <a:t> list – </a:t>
            </a:r>
            <a:r>
              <a:rPr lang="da-DK" dirty="0" err="1" smtClean="0"/>
              <a:t>preferably</a:t>
            </a:r>
            <a:r>
              <a:rPr lang="da-DK" dirty="0" smtClean="0"/>
              <a:t> </a:t>
            </a:r>
            <a:r>
              <a:rPr lang="da-DK" dirty="0" err="1" smtClean="0"/>
              <a:t>using</a:t>
            </a:r>
            <a:r>
              <a:rPr lang="da-DK" dirty="0" smtClean="0"/>
              <a:t> a </a:t>
            </a:r>
            <a:r>
              <a:rPr lang="da-DK" dirty="0" err="1" smtClean="0"/>
              <a:t>shared</a:t>
            </a:r>
            <a:r>
              <a:rPr lang="da-DK" dirty="0" smtClean="0"/>
              <a:t> mail.</a:t>
            </a:r>
            <a:br>
              <a:rPr lang="da-DK" dirty="0" smtClean="0"/>
            </a:br>
            <a:r>
              <a:rPr lang="da-DK" dirty="0" smtClean="0"/>
              <a:t>(</a:t>
            </a:r>
            <a:r>
              <a:rPr lang="da-DK" dirty="0" err="1" smtClean="0"/>
              <a:t>write</a:t>
            </a:r>
            <a:r>
              <a:rPr lang="da-DK" dirty="0" smtClean="0"/>
              <a:t> to </a:t>
            </a:r>
            <a:r>
              <a:rPr lang="da-DK" dirty="0" err="1" smtClean="0"/>
              <a:t>our</a:t>
            </a:r>
            <a:r>
              <a:rPr lang="da-DK" dirty="0" smtClean="0"/>
              <a:t> </a:t>
            </a:r>
            <a:r>
              <a:rPr lang="da-DK" dirty="0" err="1" smtClean="0"/>
              <a:t>MiFIR</a:t>
            </a:r>
            <a:r>
              <a:rPr lang="da-DK" dirty="0" smtClean="0"/>
              <a:t>-TRS </a:t>
            </a:r>
            <a:r>
              <a:rPr lang="da-DK" dirty="0" err="1" smtClean="0"/>
              <a:t>mailbox</a:t>
            </a:r>
            <a:r>
              <a:rPr lang="da-DK" dirty="0" smtClean="0"/>
              <a:t> if </a:t>
            </a:r>
            <a:r>
              <a:rPr lang="da-DK" dirty="0" err="1" smtClean="0"/>
              <a:t>any</a:t>
            </a:r>
            <a:r>
              <a:rPr lang="da-DK" dirty="0" smtClean="0"/>
              <a:t> </a:t>
            </a:r>
            <a:r>
              <a:rPr lang="da-DK" dirty="0" err="1" smtClean="0"/>
              <a:t>changes</a:t>
            </a:r>
            <a:r>
              <a:rPr lang="da-DK" dirty="0" smtClean="0"/>
              <a:t>)</a:t>
            </a:r>
            <a:endParaRPr lang="da-DK" dirty="0"/>
          </a:p>
        </p:txBody>
      </p:sp>
      <p:sp>
        <p:nvSpPr>
          <p:cNvPr id="4" name="Pladsholder til tekst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3295825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6. </a:t>
            </a:r>
            <a:r>
              <a:rPr lang="da-DK" dirty="0" err="1" smtClean="0"/>
              <a:t>Next</a:t>
            </a:r>
            <a:r>
              <a:rPr lang="da-DK" dirty="0" smtClean="0"/>
              <a:t> meeting</a:t>
            </a:r>
            <a:endParaRPr lang="da-DK" dirty="0"/>
          </a:p>
        </p:txBody>
      </p:sp>
      <p:sp>
        <p:nvSpPr>
          <p:cNvPr id="3" name="Pladsholder til indhold 2"/>
          <p:cNvSpPr>
            <a:spLocks noGrp="1"/>
          </p:cNvSpPr>
          <p:nvPr>
            <p:ph idx="1"/>
          </p:nvPr>
        </p:nvSpPr>
        <p:spPr/>
        <p:txBody>
          <a:bodyPr/>
          <a:lstStyle/>
          <a:p>
            <a:pPr>
              <a:buFont typeface="Wingdings" panose="05000000000000000000" pitchFamily="2" charset="2"/>
              <a:buChar char="Ø"/>
            </a:pPr>
            <a:r>
              <a:rPr lang="en-US" dirty="0" smtClean="0"/>
              <a:t>Next meeting: </a:t>
            </a:r>
            <a:br>
              <a:rPr lang="en-US" dirty="0" smtClean="0"/>
            </a:br>
            <a:r>
              <a:rPr lang="en-US" dirty="0" smtClean="0"/>
              <a:t>Test </a:t>
            </a:r>
            <a:r>
              <a:rPr lang="en-US" dirty="0"/>
              <a:t>start meeting in early March - we will explain how the test will proceed. </a:t>
            </a:r>
            <a:r>
              <a:rPr lang="en-US" dirty="0" smtClean="0"/>
              <a:t/>
            </a:r>
            <a:br>
              <a:rPr lang="en-US" dirty="0" smtClean="0"/>
            </a:br>
            <a:endParaRPr lang="en-US" dirty="0" smtClean="0"/>
          </a:p>
          <a:p>
            <a:pPr>
              <a:buFont typeface="Wingdings" panose="05000000000000000000" pitchFamily="2" charset="2"/>
              <a:buChar char="Ø"/>
            </a:pPr>
            <a:r>
              <a:rPr lang="en-US" dirty="0" smtClean="0"/>
              <a:t>You </a:t>
            </a:r>
            <a:r>
              <a:rPr lang="en-US" dirty="0"/>
              <a:t>will get an invitation at the beginning of </a:t>
            </a:r>
            <a:r>
              <a:rPr lang="en-US" dirty="0" smtClean="0"/>
              <a:t>2017 by email. The invitation will also be published </a:t>
            </a:r>
            <a:r>
              <a:rPr lang="en-US" smtClean="0"/>
              <a:t>on our homepage.</a:t>
            </a:r>
            <a:endParaRPr lang="en-US" dirty="0"/>
          </a:p>
          <a:p>
            <a:endParaRPr lang="da-DK" dirty="0"/>
          </a:p>
        </p:txBody>
      </p:sp>
      <p:sp>
        <p:nvSpPr>
          <p:cNvPr id="4" name="Pladsholder til tekst 3"/>
          <p:cNvSpPr>
            <a:spLocks noGrp="1"/>
          </p:cNvSpPr>
          <p:nvPr>
            <p:ph type="body" sz="quarter" idx="10"/>
          </p:nvPr>
        </p:nvSpPr>
        <p:spPr/>
        <p:txBody>
          <a:bodyPr/>
          <a:lstStyle/>
          <a:p>
            <a:endParaRPr lang="da-DK"/>
          </a:p>
        </p:txBody>
      </p:sp>
    </p:spTree>
    <p:extLst>
      <p:ext uri="{BB962C8B-B14F-4D97-AF65-F5344CB8AC3E}">
        <p14:creationId xmlns:p14="http://schemas.microsoft.com/office/powerpoint/2010/main" val="9615922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7. AOB</a:t>
            </a:r>
            <a:endParaRPr lang="da-DK" dirty="0"/>
          </a:p>
        </p:txBody>
      </p:sp>
      <p:sp>
        <p:nvSpPr>
          <p:cNvPr id="3" name="Pladsholder til indhold 2"/>
          <p:cNvSpPr>
            <a:spLocks noGrp="1"/>
          </p:cNvSpPr>
          <p:nvPr>
            <p:ph idx="1"/>
          </p:nvPr>
        </p:nvSpPr>
        <p:spPr/>
        <p:txBody>
          <a:bodyPr/>
          <a:lstStyle/>
          <a:p>
            <a:endParaRPr lang="da-DK" dirty="0"/>
          </a:p>
        </p:txBody>
      </p:sp>
      <p:sp>
        <p:nvSpPr>
          <p:cNvPr id="4" name="Pladsholder til tekst 3"/>
          <p:cNvSpPr>
            <a:spLocks noGrp="1"/>
          </p:cNvSpPr>
          <p:nvPr>
            <p:ph type="body" sz="quarter" idx="10"/>
          </p:nvPr>
        </p:nvSpPr>
        <p:spPr/>
        <p:txBody>
          <a:bodyPr/>
          <a:lstStyle/>
          <a:p>
            <a:endParaRPr lang="da-DK"/>
          </a:p>
        </p:txBody>
      </p:sp>
      <p:pic>
        <p:nvPicPr>
          <p:cNvPr id="5" name="Billede 4" descr="19 Often Overlooked Questions to Propel Employee Conversations - B2B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1949" y="1644955"/>
            <a:ext cx="6388403" cy="4232317"/>
          </a:xfrm>
          <a:prstGeom prst="rect">
            <a:avLst/>
          </a:prstGeom>
        </p:spPr>
      </p:pic>
    </p:spTree>
    <p:extLst>
      <p:ext uri="{BB962C8B-B14F-4D97-AF65-F5344CB8AC3E}">
        <p14:creationId xmlns:p14="http://schemas.microsoft.com/office/powerpoint/2010/main" val="2037610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2. </a:t>
            </a:r>
            <a:r>
              <a:rPr lang="da-DK" dirty="0" err="1" smtClean="0"/>
              <a:t>MiFIR</a:t>
            </a:r>
            <a:r>
              <a:rPr lang="da-DK" dirty="0" smtClean="0"/>
              <a:t> Transaction Reporting</a:t>
            </a:r>
            <a:endParaRPr lang="da-DK" dirty="0"/>
          </a:p>
        </p:txBody>
      </p:sp>
      <p:sp>
        <p:nvSpPr>
          <p:cNvPr id="3" name="Pladsholder til indhold 2"/>
          <p:cNvSpPr>
            <a:spLocks noGrp="1"/>
          </p:cNvSpPr>
          <p:nvPr>
            <p:ph idx="1"/>
          </p:nvPr>
        </p:nvSpPr>
        <p:spPr/>
        <p:txBody>
          <a:bodyPr/>
          <a:lstStyle/>
          <a:p>
            <a:endParaRPr lang="da-DK" dirty="0"/>
          </a:p>
          <a:p>
            <a:endParaRPr lang="da-DK" dirty="0"/>
          </a:p>
        </p:txBody>
      </p:sp>
      <p:sp>
        <p:nvSpPr>
          <p:cNvPr id="4" name="Pladsholder til tekst 3"/>
          <p:cNvSpPr>
            <a:spLocks noGrp="1"/>
          </p:cNvSpPr>
          <p:nvPr>
            <p:ph type="body" sz="quarter" idx="10"/>
          </p:nvPr>
        </p:nvSpPr>
        <p:spPr/>
        <p:txBody>
          <a:bodyPr/>
          <a:lstStyle/>
          <a:p>
            <a:endParaRPr lang="da-DK"/>
          </a:p>
        </p:txBody>
      </p:sp>
      <p:graphicFrame>
        <p:nvGraphicFramePr>
          <p:cNvPr id="5" name="Diagram 4"/>
          <p:cNvGraphicFramePr/>
          <p:nvPr>
            <p:extLst>
              <p:ext uri="{D42A27DB-BD31-4B8C-83A1-F6EECF244321}">
                <p14:modId xmlns:p14="http://schemas.microsoft.com/office/powerpoint/2010/main" val="1917727744"/>
              </p:ext>
            </p:extLst>
          </p:nvPr>
        </p:nvGraphicFramePr>
        <p:xfrm>
          <a:off x="1331640" y="155679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2211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ktangel 26"/>
          <p:cNvSpPr/>
          <p:nvPr/>
        </p:nvSpPr>
        <p:spPr>
          <a:xfrm>
            <a:off x="2120348" y="2924944"/>
            <a:ext cx="6412092" cy="1296144"/>
          </a:xfrm>
          <a:prstGeom prst="rect">
            <a:avLst/>
          </a:prstGeom>
          <a:pattFill prst="pct5">
            <a:fgClr>
              <a:schemeClr val="bg2">
                <a:lumMod val="8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p:txBody>
          <a:bodyPr/>
          <a:lstStyle/>
          <a:p>
            <a:r>
              <a:rPr lang="da-DK" dirty="0" smtClean="0"/>
              <a:t>3. System </a:t>
            </a:r>
            <a:r>
              <a:rPr lang="da-DK" dirty="0" err="1" smtClean="0"/>
              <a:t>overview</a:t>
            </a:r>
            <a:endParaRPr lang="en-US" dirty="0"/>
          </a:p>
        </p:txBody>
      </p:sp>
      <p:sp>
        <p:nvSpPr>
          <p:cNvPr id="3" name="Pladsholder til indhold 2"/>
          <p:cNvSpPr>
            <a:spLocks noGrp="1"/>
          </p:cNvSpPr>
          <p:nvPr>
            <p:ph idx="1"/>
          </p:nvPr>
        </p:nvSpPr>
        <p:spPr/>
        <p:txBody>
          <a:bodyPr>
            <a:normAutofit/>
          </a:bodyPr>
          <a:lstStyle/>
          <a:p>
            <a:pPr marL="0" indent="0">
              <a:buNone/>
            </a:pPr>
            <a:endParaRPr lang="en-US" sz="800" dirty="0"/>
          </a:p>
        </p:txBody>
      </p:sp>
      <p:sp>
        <p:nvSpPr>
          <p:cNvPr id="4" name="Pladsholder til tekst 3"/>
          <p:cNvSpPr>
            <a:spLocks noGrp="1"/>
          </p:cNvSpPr>
          <p:nvPr>
            <p:ph type="body" sz="quarter" idx="10"/>
          </p:nvPr>
        </p:nvSpPr>
        <p:spPr/>
        <p:txBody>
          <a:bodyPr/>
          <a:lstStyle/>
          <a:p>
            <a:endParaRPr lang="en-US" dirty="0"/>
          </a:p>
        </p:txBody>
      </p:sp>
      <p:sp>
        <p:nvSpPr>
          <p:cNvPr id="5" name="Rektangel 4"/>
          <p:cNvSpPr/>
          <p:nvPr/>
        </p:nvSpPr>
        <p:spPr>
          <a:xfrm>
            <a:off x="683568" y="3212976"/>
            <a:ext cx="1008112" cy="792088"/>
          </a:xfrm>
          <a:prstGeom prst="rect">
            <a:avLst/>
          </a:prstGeom>
          <a:solidFill>
            <a:schemeClr val="accent2">
              <a:lumMod val="10000"/>
              <a:lumOff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Submitting </a:t>
            </a:r>
            <a:r>
              <a:rPr lang="en-US" sz="1100" dirty="0">
                <a:solidFill>
                  <a:schemeClr val="tx1"/>
                </a:solidFill>
              </a:rPr>
              <a:t>firm reporting system</a:t>
            </a:r>
          </a:p>
        </p:txBody>
      </p:sp>
      <p:cxnSp>
        <p:nvCxnSpPr>
          <p:cNvPr id="7" name="Lige forbindelse 6"/>
          <p:cNvCxnSpPr/>
          <p:nvPr/>
        </p:nvCxnSpPr>
        <p:spPr>
          <a:xfrm>
            <a:off x="2051720" y="1700808"/>
            <a:ext cx="0" cy="345638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8" name="Tekstfelt 7"/>
          <p:cNvSpPr txBox="1"/>
          <p:nvPr/>
        </p:nvSpPr>
        <p:spPr>
          <a:xfrm>
            <a:off x="683568" y="1639833"/>
            <a:ext cx="1155509" cy="276999"/>
          </a:xfrm>
          <a:prstGeom prst="rect">
            <a:avLst/>
          </a:prstGeom>
          <a:noFill/>
        </p:spPr>
        <p:txBody>
          <a:bodyPr wrap="none" rtlCol="0">
            <a:spAutoFit/>
          </a:bodyPr>
          <a:lstStyle/>
          <a:p>
            <a:r>
              <a:rPr lang="da-DK" sz="1200" dirty="0" err="1" smtClean="0"/>
              <a:t>Submitting</a:t>
            </a:r>
            <a:r>
              <a:rPr lang="da-DK" sz="1200" dirty="0" smtClean="0"/>
              <a:t> firm</a:t>
            </a:r>
            <a:endParaRPr lang="en-US" sz="1200" dirty="0"/>
          </a:p>
        </p:txBody>
      </p:sp>
      <p:sp>
        <p:nvSpPr>
          <p:cNvPr id="9" name="Tekstfelt 8"/>
          <p:cNvSpPr txBox="1"/>
          <p:nvPr/>
        </p:nvSpPr>
        <p:spPr>
          <a:xfrm>
            <a:off x="2967826" y="1628800"/>
            <a:ext cx="524054" cy="276999"/>
          </a:xfrm>
          <a:prstGeom prst="rect">
            <a:avLst/>
          </a:prstGeom>
          <a:noFill/>
        </p:spPr>
        <p:txBody>
          <a:bodyPr wrap="none" rtlCol="0">
            <a:spAutoFit/>
          </a:bodyPr>
          <a:lstStyle/>
          <a:p>
            <a:r>
              <a:rPr lang="da-DK" sz="1200" dirty="0" smtClean="0"/>
              <a:t>TRS II</a:t>
            </a:r>
            <a:endParaRPr lang="en-US" sz="1200" dirty="0"/>
          </a:p>
        </p:txBody>
      </p:sp>
      <p:sp>
        <p:nvSpPr>
          <p:cNvPr id="11" name="Tekstfelt 10"/>
          <p:cNvSpPr txBox="1"/>
          <p:nvPr/>
        </p:nvSpPr>
        <p:spPr>
          <a:xfrm>
            <a:off x="5029833" y="1628800"/>
            <a:ext cx="550279" cy="276999"/>
          </a:xfrm>
          <a:prstGeom prst="rect">
            <a:avLst/>
          </a:prstGeom>
          <a:noFill/>
        </p:spPr>
        <p:txBody>
          <a:bodyPr wrap="none" rtlCol="0">
            <a:spAutoFit/>
          </a:bodyPr>
          <a:lstStyle/>
          <a:p>
            <a:r>
              <a:rPr lang="da-DK" sz="1200" dirty="0" smtClean="0"/>
              <a:t>ESMA</a:t>
            </a:r>
            <a:endParaRPr lang="en-US" sz="1200" dirty="0"/>
          </a:p>
        </p:txBody>
      </p:sp>
      <p:cxnSp>
        <p:nvCxnSpPr>
          <p:cNvPr id="12" name="Lige forbindelse 11"/>
          <p:cNvCxnSpPr/>
          <p:nvPr/>
        </p:nvCxnSpPr>
        <p:spPr>
          <a:xfrm>
            <a:off x="4499992" y="1700808"/>
            <a:ext cx="0" cy="345638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4" name="Rektangel 13"/>
          <p:cNvSpPr/>
          <p:nvPr/>
        </p:nvSpPr>
        <p:spPr>
          <a:xfrm>
            <a:off x="2195736" y="3212976"/>
            <a:ext cx="1008112" cy="792088"/>
          </a:xfrm>
          <a:prstGeom prst="rect">
            <a:avLst/>
          </a:prstGeom>
          <a:solidFill>
            <a:schemeClr val="accent2">
              <a:lumMod val="10000"/>
              <a:lumOff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Data reception </a:t>
            </a:r>
            <a:endParaRPr lang="en-US" sz="1100" dirty="0">
              <a:solidFill>
                <a:schemeClr val="tx1"/>
              </a:solidFill>
            </a:endParaRPr>
          </a:p>
        </p:txBody>
      </p:sp>
      <p:sp>
        <p:nvSpPr>
          <p:cNvPr id="15" name="Rektangel 14"/>
          <p:cNvSpPr/>
          <p:nvPr/>
        </p:nvSpPr>
        <p:spPr>
          <a:xfrm>
            <a:off x="3347864" y="3212976"/>
            <a:ext cx="1008112" cy="792088"/>
          </a:xfrm>
          <a:prstGeom prst="rect">
            <a:avLst/>
          </a:prstGeom>
          <a:solidFill>
            <a:schemeClr val="accent2">
              <a:lumMod val="10000"/>
              <a:lumOff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Transaction exchange</a:t>
            </a:r>
            <a:endParaRPr lang="en-US" sz="1100" dirty="0">
              <a:solidFill>
                <a:schemeClr val="tx1"/>
              </a:solidFill>
            </a:endParaRPr>
          </a:p>
        </p:txBody>
      </p:sp>
      <p:sp>
        <p:nvSpPr>
          <p:cNvPr id="18" name="Rektangel 17"/>
          <p:cNvSpPr/>
          <p:nvPr/>
        </p:nvSpPr>
        <p:spPr>
          <a:xfrm>
            <a:off x="4788024" y="1988840"/>
            <a:ext cx="1008112" cy="792088"/>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100" dirty="0" smtClean="0">
                <a:solidFill>
                  <a:schemeClr val="tx1"/>
                </a:solidFill>
              </a:rPr>
              <a:t>Reference data</a:t>
            </a:r>
            <a:endParaRPr lang="en-US" sz="1100" dirty="0">
              <a:solidFill>
                <a:schemeClr val="tx1"/>
              </a:solidFill>
            </a:endParaRPr>
          </a:p>
        </p:txBody>
      </p:sp>
      <p:cxnSp>
        <p:nvCxnSpPr>
          <p:cNvPr id="19" name="Lige forbindelse 18"/>
          <p:cNvCxnSpPr/>
          <p:nvPr/>
        </p:nvCxnSpPr>
        <p:spPr>
          <a:xfrm>
            <a:off x="6084168" y="1853208"/>
            <a:ext cx="0" cy="345638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0" name="Rektangel 19"/>
          <p:cNvSpPr/>
          <p:nvPr/>
        </p:nvSpPr>
        <p:spPr>
          <a:xfrm>
            <a:off x="2771800" y="4581128"/>
            <a:ext cx="1008112" cy="792088"/>
          </a:xfrm>
          <a:prstGeom prst="rect">
            <a:avLst/>
          </a:prstGeom>
          <a:solidFill>
            <a:schemeClr val="accent6">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Internal systems</a:t>
            </a:r>
            <a:endParaRPr lang="en-US" sz="1100" dirty="0">
              <a:solidFill>
                <a:schemeClr val="tx1"/>
              </a:solidFill>
            </a:endParaRPr>
          </a:p>
        </p:txBody>
      </p:sp>
      <p:sp>
        <p:nvSpPr>
          <p:cNvPr id="22" name="Rektangel 21"/>
          <p:cNvSpPr/>
          <p:nvPr/>
        </p:nvSpPr>
        <p:spPr>
          <a:xfrm>
            <a:off x="6228184" y="3212976"/>
            <a:ext cx="1008112" cy="792088"/>
          </a:xfrm>
          <a:prstGeom prst="rect">
            <a:avLst/>
          </a:prstGeom>
          <a:solidFill>
            <a:schemeClr val="accent2">
              <a:lumMod val="10000"/>
              <a:lumOff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Transaction</a:t>
            </a:r>
          </a:p>
          <a:p>
            <a:pPr algn="ctr"/>
            <a:r>
              <a:rPr lang="da-DK" sz="1100" dirty="0" err="1">
                <a:solidFill>
                  <a:schemeClr val="tx1"/>
                </a:solidFill>
              </a:rPr>
              <a:t>e</a:t>
            </a:r>
            <a:r>
              <a:rPr lang="da-DK" sz="1100" dirty="0" err="1" smtClean="0">
                <a:solidFill>
                  <a:schemeClr val="tx1"/>
                </a:solidFill>
              </a:rPr>
              <a:t>xchange</a:t>
            </a:r>
            <a:endParaRPr lang="en-US" sz="1100" dirty="0">
              <a:solidFill>
                <a:schemeClr val="tx1"/>
              </a:solidFill>
            </a:endParaRPr>
          </a:p>
        </p:txBody>
      </p:sp>
      <p:sp>
        <p:nvSpPr>
          <p:cNvPr id="24" name="Rektangel 23"/>
          <p:cNvSpPr/>
          <p:nvPr/>
        </p:nvSpPr>
        <p:spPr>
          <a:xfrm>
            <a:off x="7380312" y="3212976"/>
            <a:ext cx="1008112" cy="792088"/>
          </a:xfrm>
          <a:prstGeom prst="rect">
            <a:avLst/>
          </a:prstGeom>
          <a:solidFill>
            <a:schemeClr val="accent2">
              <a:lumMod val="10000"/>
              <a:lumOff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Data reception </a:t>
            </a:r>
            <a:endParaRPr lang="en-US" sz="1100" dirty="0">
              <a:solidFill>
                <a:schemeClr val="tx1"/>
              </a:solidFill>
            </a:endParaRPr>
          </a:p>
        </p:txBody>
      </p:sp>
      <p:sp>
        <p:nvSpPr>
          <p:cNvPr id="26" name="Tekstfelt 25"/>
          <p:cNvSpPr txBox="1"/>
          <p:nvPr/>
        </p:nvSpPr>
        <p:spPr>
          <a:xfrm>
            <a:off x="6592349" y="1585288"/>
            <a:ext cx="1101968" cy="276999"/>
          </a:xfrm>
          <a:prstGeom prst="rect">
            <a:avLst/>
          </a:prstGeom>
          <a:noFill/>
        </p:spPr>
        <p:txBody>
          <a:bodyPr wrap="none" rtlCol="0">
            <a:spAutoFit/>
          </a:bodyPr>
          <a:lstStyle/>
          <a:p>
            <a:r>
              <a:rPr lang="da-DK" sz="1200" dirty="0" err="1" smtClean="0"/>
              <a:t>Other</a:t>
            </a:r>
            <a:r>
              <a:rPr lang="da-DK" sz="1200" dirty="0" smtClean="0"/>
              <a:t> </a:t>
            </a:r>
            <a:r>
              <a:rPr lang="da-DK" sz="1200" dirty="0" err="1" smtClean="0"/>
              <a:t>CA’s</a:t>
            </a:r>
            <a:r>
              <a:rPr lang="da-DK" sz="1200" dirty="0" smtClean="0"/>
              <a:t> TRS</a:t>
            </a:r>
            <a:endParaRPr lang="en-US" sz="1200" dirty="0"/>
          </a:p>
        </p:txBody>
      </p:sp>
      <p:sp>
        <p:nvSpPr>
          <p:cNvPr id="29" name="Rektangel 28"/>
          <p:cNvSpPr/>
          <p:nvPr/>
        </p:nvSpPr>
        <p:spPr>
          <a:xfrm>
            <a:off x="6876256" y="4581128"/>
            <a:ext cx="1008112" cy="792088"/>
          </a:xfrm>
          <a:prstGeom prst="rect">
            <a:avLst/>
          </a:prstGeom>
          <a:solidFill>
            <a:schemeClr val="accent6">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Internal systems</a:t>
            </a:r>
            <a:endParaRPr lang="en-US" sz="1100" dirty="0">
              <a:solidFill>
                <a:schemeClr val="tx1"/>
              </a:solidFill>
            </a:endParaRPr>
          </a:p>
        </p:txBody>
      </p:sp>
      <p:cxnSp>
        <p:nvCxnSpPr>
          <p:cNvPr id="43" name="Buet forbindelse 42"/>
          <p:cNvCxnSpPr>
            <a:endCxn id="5" idx="0"/>
          </p:cNvCxnSpPr>
          <p:nvPr/>
        </p:nvCxnSpPr>
        <p:spPr>
          <a:xfrm rot="10800000" flipV="1">
            <a:off x="1187624" y="2193322"/>
            <a:ext cx="3572408" cy="1019654"/>
          </a:xfrm>
          <a:prstGeom prst="curvedConnector2">
            <a:avLst/>
          </a:prstGeom>
          <a:ln w="57150">
            <a:solidFill>
              <a:schemeClr val="accent1">
                <a:shade val="95000"/>
                <a:satMod val="105000"/>
                <a:alpha val="99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Buet forbindelse 48"/>
          <p:cNvCxnSpPr>
            <a:endCxn id="15" idx="0"/>
          </p:cNvCxnSpPr>
          <p:nvPr/>
        </p:nvCxnSpPr>
        <p:spPr>
          <a:xfrm rot="10800000" flipV="1">
            <a:off x="3851920" y="2442862"/>
            <a:ext cx="908112" cy="770113"/>
          </a:xfrm>
          <a:prstGeom prst="curvedConnector2">
            <a:avLst/>
          </a:prstGeom>
          <a:ln w="57150">
            <a:solidFill>
              <a:schemeClr val="accent1">
                <a:shade val="95000"/>
                <a:satMod val="105000"/>
                <a:alpha val="99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Buet forbindelse 53"/>
          <p:cNvCxnSpPr>
            <a:endCxn id="22" idx="0"/>
          </p:cNvCxnSpPr>
          <p:nvPr/>
        </p:nvCxnSpPr>
        <p:spPr>
          <a:xfrm>
            <a:off x="5864765" y="2440794"/>
            <a:ext cx="867475" cy="772182"/>
          </a:xfrm>
          <a:prstGeom prst="curvedConnector2">
            <a:avLst/>
          </a:prstGeom>
          <a:ln w="57150">
            <a:solidFill>
              <a:schemeClr val="accent1">
                <a:shade val="95000"/>
                <a:satMod val="105000"/>
                <a:alpha val="99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3" name="Nedadgående pil 62"/>
          <p:cNvSpPr/>
          <p:nvPr/>
        </p:nvSpPr>
        <p:spPr>
          <a:xfrm rot="20033992">
            <a:off x="2877163" y="4080312"/>
            <a:ext cx="92732" cy="4303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Nedadgående pil 63"/>
          <p:cNvSpPr/>
          <p:nvPr/>
        </p:nvSpPr>
        <p:spPr>
          <a:xfrm rot="16200000">
            <a:off x="1765010" y="3427677"/>
            <a:ext cx="373158" cy="375802"/>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Nedadgående pil 64"/>
          <p:cNvSpPr/>
          <p:nvPr/>
        </p:nvSpPr>
        <p:spPr>
          <a:xfrm rot="20033992">
            <a:off x="6894185" y="4080312"/>
            <a:ext cx="92732" cy="4303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Nedadgående pil 65"/>
          <p:cNvSpPr/>
          <p:nvPr/>
        </p:nvSpPr>
        <p:spPr>
          <a:xfrm rot="2201003">
            <a:off x="3704875" y="4065580"/>
            <a:ext cx="112381" cy="455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Nedadgående pil 66"/>
          <p:cNvSpPr/>
          <p:nvPr/>
        </p:nvSpPr>
        <p:spPr>
          <a:xfrm rot="2201003">
            <a:off x="7719207" y="4065581"/>
            <a:ext cx="112381" cy="455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Højre-venstrepil 9"/>
          <p:cNvSpPr/>
          <p:nvPr/>
        </p:nvSpPr>
        <p:spPr>
          <a:xfrm>
            <a:off x="4423841" y="3509392"/>
            <a:ext cx="1804343"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761035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3. </a:t>
            </a:r>
            <a:r>
              <a:rPr lang="da-DK" dirty="0" err="1" smtClean="0"/>
              <a:t>Description</a:t>
            </a:r>
            <a:r>
              <a:rPr lang="da-DK" dirty="0" smtClean="0"/>
              <a:t> of system </a:t>
            </a:r>
            <a:r>
              <a:rPr lang="da-DK" dirty="0" err="1" smtClean="0"/>
              <a:t>overview</a:t>
            </a:r>
            <a:endParaRPr lang="en-US" dirty="0"/>
          </a:p>
        </p:txBody>
      </p:sp>
      <p:sp>
        <p:nvSpPr>
          <p:cNvPr id="3" name="Pladsholder til indhold 2"/>
          <p:cNvSpPr>
            <a:spLocks noGrp="1"/>
          </p:cNvSpPr>
          <p:nvPr>
            <p:ph idx="1"/>
          </p:nvPr>
        </p:nvSpPr>
        <p:spPr/>
        <p:txBody>
          <a:bodyPr/>
          <a:lstStyle/>
          <a:p>
            <a:endParaRPr lang="en-US" dirty="0"/>
          </a:p>
          <a:p>
            <a:r>
              <a:rPr lang="en-US" sz="1800" dirty="0"/>
              <a:t>Each submitting entity will need to implement a </a:t>
            </a:r>
            <a:r>
              <a:rPr lang="en-US" sz="1800" b="1" dirty="0"/>
              <a:t>reporting system </a:t>
            </a:r>
            <a:r>
              <a:rPr lang="en-US" sz="1800" dirty="0"/>
              <a:t>that will </a:t>
            </a:r>
            <a:r>
              <a:rPr lang="en-US" sz="1800" dirty="0" smtClean="0"/>
              <a:t>be submitting </a:t>
            </a:r>
            <a:r>
              <a:rPr lang="en-US" sz="1800" dirty="0"/>
              <a:t>transaction reports to CAs in the </a:t>
            </a:r>
            <a:r>
              <a:rPr lang="en-US" sz="1800" dirty="0" smtClean="0"/>
              <a:t>specified format ISO20022</a:t>
            </a:r>
            <a:br>
              <a:rPr lang="en-US" sz="1800" dirty="0" smtClean="0"/>
            </a:br>
            <a:endParaRPr lang="en-US" sz="1800" dirty="0"/>
          </a:p>
          <a:p>
            <a:r>
              <a:rPr lang="en-US" sz="1800" dirty="0" smtClean="0"/>
              <a:t>CAs </a:t>
            </a:r>
            <a:r>
              <a:rPr lang="en-US" sz="1800" dirty="0"/>
              <a:t>shall implement a </a:t>
            </a:r>
            <a:r>
              <a:rPr lang="en-US" sz="1800" b="1" dirty="0"/>
              <a:t>data </a:t>
            </a:r>
            <a:r>
              <a:rPr lang="en-US" sz="1800" b="1" dirty="0" smtClean="0"/>
              <a:t>reception system </a:t>
            </a:r>
            <a:r>
              <a:rPr lang="en-US" sz="1800" dirty="0" smtClean="0"/>
              <a:t>that </a:t>
            </a:r>
            <a:r>
              <a:rPr lang="en-US" sz="1800" dirty="0"/>
              <a:t>will receive data from the submitting entities. This </a:t>
            </a:r>
            <a:r>
              <a:rPr lang="en-US" sz="1800" dirty="0" smtClean="0"/>
              <a:t>system </a:t>
            </a:r>
            <a:r>
              <a:rPr lang="en-US" sz="1800" dirty="0"/>
              <a:t>shall validate the compliance of the transaction reports with the common format and common validation rules as well as </a:t>
            </a:r>
            <a:r>
              <a:rPr lang="en-US" sz="1800" dirty="0" smtClean="0"/>
              <a:t>provide </a:t>
            </a:r>
            <a:r>
              <a:rPr lang="en-US" sz="1800" dirty="0"/>
              <a:t>feedback to the submitting </a:t>
            </a:r>
            <a:r>
              <a:rPr lang="en-US" sz="1800" dirty="0" smtClean="0"/>
              <a:t>entities</a:t>
            </a:r>
            <a:r>
              <a:rPr lang="en-US" sz="1800" dirty="0"/>
              <a:t/>
            </a:r>
            <a:br>
              <a:rPr lang="en-US" sz="1800" dirty="0"/>
            </a:br>
            <a:endParaRPr lang="en-US" sz="1800" dirty="0"/>
          </a:p>
          <a:p>
            <a:r>
              <a:rPr lang="en-US" sz="1800" b="1" dirty="0" smtClean="0"/>
              <a:t>Transaction exchange</a:t>
            </a:r>
            <a:r>
              <a:rPr lang="en-US" sz="1800" dirty="0" smtClean="0"/>
              <a:t>: </a:t>
            </a:r>
            <a:r>
              <a:rPr lang="en-US" sz="1800" dirty="0"/>
              <a:t>this component shall implement the common set of rules with </a:t>
            </a:r>
            <a:r>
              <a:rPr lang="en-US" sz="1800" dirty="0" smtClean="0"/>
              <a:t>regard </a:t>
            </a:r>
            <a:r>
              <a:rPr lang="en-US" sz="1800" dirty="0"/>
              <a:t>to transaction reports exchange between CAs. The data format and validation rules should be the same as for the data reported by submitting entities (except for minor technical differences</a:t>
            </a:r>
            <a:r>
              <a:rPr lang="en-US" sz="1800" dirty="0" smtClean="0"/>
              <a:t>) </a:t>
            </a:r>
            <a:endParaRPr lang="en-US" sz="1800" dirty="0"/>
          </a:p>
          <a:p>
            <a:endParaRPr lang="en-US" dirty="0"/>
          </a:p>
        </p:txBody>
      </p:sp>
      <p:sp>
        <p:nvSpPr>
          <p:cNvPr id="4" name="Pladsholder til tekst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61203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3. TRS II </a:t>
            </a:r>
            <a:r>
              <a:rPr lang="da-DK" dirty="0" err="1" smtClean="0"/>
              <a:t>Expected</a:t>
            </a:r>
            <a:r>
              <a:rPr lang="da-DK" dirty="0" smtClean="0"/>
              <a:t> </a:t>
            </a:r>
            <a:r>
              <a:rPr lang="da-DK" dirty="0" err="1" smtClean="0"/>
              <a:t>release</a:t>
            </a:r>
            <a:r>
              <a:rPr lang="da-DK" dirty="0" smtClean="0"/>
              <a:t> plan</a:t>
            </a:r>
            <a:endParaRPr lang="en-US" dirty="0"/>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2452533644"/>
              </p:ext>
            </p:extLst>
          </p:nvPr>
        </p:nvGraphicFramePr>
        <p:xfrm>
          <a:off x="457200" y="1214438"/>
          <a:ext cx="8229600" cy="5000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ladsholder til tekst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770873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3.Test </a:t>
            </a:r>
            <a:r>
              <a:rPr lang="da-DK" dirty="0" err="1" smtClean="0"/>
              <a:t>Expected</a:t>
            </a:r>
            <a:r>
              <a:rPr lang="da-DK" dirty="0" smtClean="0"/>
              <a:t> Time Schedule </a:t>
            </a:r>
            <a:endParaRPr lang="en-US" dirty="0"/>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2207482125"/>
              </p:ext>
            </p:extLst>
          </p:nvPr>
        </p:nvGraphicFramePr>
        <p:xfrm>
          <a:off x="457200" y="1214438"/>
          <a:ext cx="8229600" cy="2494280"/>
        </p:xfrm>
        <a:graphic>
          <a:graphicData uri="http://schemas.openxmlformats.org/drawingml/2006/table">
            <a:tbl>
              <a:tblPr firstRow="1" bandRow="1">
                <a:tableStyleId>{5C22544A-7EE6-4342-B048-85BDC9FD1C3A}</a:tableStyleId>
              </a:tblPr>
              <a:tblGrid>
                <a:gridCol w="1234480">
                  <a:extLst>
                    <a:ext uri="{9D8B030D-6E8A-4147-A177-3AD203B41FA5}">
                      <a16:colId xmlns:a16="http://schemas.microsoft.com/office/drawing/2014/main" val="3699061530"/>
                    </a:ext>
                  </a:extLst>
                </a:gridCol>
                <a:gridCol w="1152128">
                  <a:extLst>
                    <a:ext uri="{9D8B030D-6E8A-4147-A177-3AD203B41FA5}">
                      <a16:colId xmlns:a16="http://schemas.microsoft.com/office/drawing/2014/main" val="9920159"/>
                    </a:ext>
                  </a:extLst>
                </a:gridCol>
                <a:gridCol w="5842992">
                  <a:extLst>
                    <a:ext uri="{9D8B030D-6E8A-4147-A177-3AD203B41FA5}">
                      <a16:colId xmlns:a16="http://schemas.microsoft.com/office/drawing/2014/main" val="2982500948"/>
                    </a:ext>
                  </a:extLst>
                </a:gridCol>
              </a:tblGrid>
              <a:tr h="370840">
                <a:tc>
                  <a:txBody>
                    <a:bodyPr/>
                    <a:lstStyle/>
                    <a:p>
                      <a:r>
                        <a:rPr lang="da-DK" dirty="0" smtClean="0"/>
                        <a:t>Start date</a:t>
                      </a:r>
                      <a:endParaRPr lang="en-US" dirty="0"/>
                    </a:p>
                  </a:txBody>
                  <a:tcPr/>
                </a:tc>
                <a:tc>
                  <a:txBody>
                    <a:bodyPr/>
                    <a:lstStyle/>
                    <a:p>
                      <a:r>
                        <a:rPr lang="da-DK" dirty="0" smtClean="0"/>
                        <a:t>End date</a:t>
                      </a:r>
                      <a:endParaRPr lang="en-US" dirty="0"/>
                    </a:p>
                  </a:txBody>
                  <a:tcPr/>
                </a:tc>
                <a:tc>
                  <a:txBody>
                    <a:bodyPr/>
                    <a:lstStyle/>
                    <a:p>
                      <a:r>
                        <a:rPr lang="da-DK" dirty="0" smtClean="0"/>
                        <a:t>Test</a:t>
                      </a:r>
                      <a:endParaRPr lang="en-US" dirty="0"/>
                    </a:p>
                  </a:txBody>
                  <a:tcPr/>
                </a:tc>
                <a:extLst>
                  <a:ext uri="{0D108BD9-81ED-4DB2-BD59-A6C34878D82A}">
                    <a16:rowId xmlns:a16="http://schemas.microsoft.com/office/drawing/2014/main" val="2529029211"/>
                  </a:ext>
                </a:extLst>
              </a:tr>
              <a:tr h="370840">
                <a:tc>
                  <a:txBody>
                    <a:bodyPr/>
                    <a:lstStyle/>
                    <a:p>
                      <a:r>
                        <a:rPr lang="da-DK" sz="1600" dirty="0" smtClean="0"/>
                        <a:t>Apr. 2017</a:t>
                      </a:r>
                      <a:endParaRPr lang="en-US" sz="1600" dirty="0"/>
                    </a:p>
                  </a:txBody>
                  <a:tcPr/>
                </a:tc>
                <a:tc>
                  <a:txBody>
                    <a:bodyPr/>
                    <a:lstStyle/>
                    <a:p>
                      <a:r>
                        <a:rPr lang="da-DK" sz="1600" kern="1200" dirty="0" smtClean="0">
                          <a:solidFill>
                            <a:schemeClr val="dk1"/>
                          </a:solidFill>
                          <a:latin typeface="+mn-lt"/>
                          <a:ea typeface="+mn-ea"/>
                          <a:cs typeface="+mn-cs"/>
                        </a:rPr>
                        <a:t>Sep. 2017</a:t>
                      </a:r>
                      <a:endParaRPr lang="en-US" sz="1600" kern="1200" dirty="0">
                        <a:solidFill>
                          <a:schemeClr val="dk1"/>
                        </a:solidFill>
                        <a:latin typeface="+mn-lt"/>
                        <a:ea typeface="+mn-ea"/>
                        <a:cs typeface="+mn-cs"/>
                      </a:endParaRPr>
                    </a:p>
                  </a:txBody>
                  <a:tcPr/>
                </a:tc>
                <a:tc>
                  <a:txBody>
                    <a:bodyPr/>
                    <a:lstStyle/>
                    <a:p>
                      <a:r>
                        <a:rPr lang="da-DK" dirty="0" smtClean="0"/>
                        <a:t>Test of </a:t>
                      </a:r>
                      <a:r>
                        <a:rPr lang="da-DK" dirty="0" err="1" smtClean="0"/>
                        <a:t>connection</a:t>
                      </a:r>
                      <a:r>
                        <a:rPr lang="da-DK" dirty="0" smtClean="0"/>
                        <a:t> and </a:t>
                      </a:r>
                      <a:r>
                        <a:rPr lang="da-DK" dirty="0" err="1" smtClean="0"/>
                        <a:t>validation</a:t>
                      </a:r>
                      <a:r>
                        <a:rPr lang="da-DK" dirty="0" smtClean="0"/>
                        <a:t> (simple test reference data)  </a:t>
                      </a:r>
                      <a:endParaRPr lang="en-US" dirty="0"/>
                    </a:p>
                  </a:txBody>
                  <a:tcPr/>
                </a:tc>
                <a:extLst>
                  <a:ext uri="{0D108BD9-81ED-4DB2-BD59-A6C34878D82A}">
                    <a16:rowId xmlns:a16="http://schemas.microsoft.com/office/drawing/2014/main" val="3213976887"/>
                  </a:ext>
                </a:extLst>
              </a:tr>
              <a:tr h="370840">
                <a:tc>
                  <a:txBody>
                    <a:bodyPr/>
                    <a:lstStyle/>
                    <a:p>
                      <a:r>
                        <a:rPr lang="da-DK" sz="1600" dirty="0" smtClean="0"/>
                        <a:t>Sep. 2017</a:t>
                      </a:r>
                      <a:endParaRPr lang="en-US" sz="1600" dirty="0"/>
                    </a:p>
                  </a:txBody>
                  <a:tcPr/>
                </a:tc>
                <a:tc>
                  <a:txBody>
                    <a:bodyPr/>
                    <a:lstStyle/>
                    <a:p>
                      <a:r>
                        <a:rPr lang="da-DK" sz="1600" kern="1200" dirty="0" smtClean="0">
                          <a:solidFill>
                            <a:schemeClr val="dk1"/>
                          </a:solidFill>
                          <a:latin typeface="+mn-lt"/>
                          <a:ea typeface="+mn-ea"/>
                          <a:cs typeface="+mn-cs"/>
                        </a:rPr>
                        <a:t>Nov. 2017</a:t>
                      </a:r>
                      <a:endParaRPr lang="en-US" sz="1600" kern="1200" dirty="0">
                        <a:solidFill>
                          <a:schemeClr val="dk1"/>
                        </a:solidFill>
                        <a:latin typeface="+mn-lt"/>
                        <a:ea typeface="+mn-ea"/>
                        <a:cs typeface="+mn-cs"/>
                      </a:endParaRPr>
                    </a:p>
                  </a:txBody>
                  <a:tcPr/>
                </a:tc>
                <a:tc>
                  <a:txBody>
                    <a:bodyPr/>
                    <a:lstStyle/>
                    <a:p>
                      <a:r>
                        <a:rPr lang="da-DK" sz="1800" kern="1200" dirty="0" smtClean="0">
                          <a:solidFill>
                            <a:schemeClr val="dk1"/>
                          </a:solidFill>
                          <a:latin typeface="+mn-lt"/>
                          <a:ea typeface="+mn-ea"/>
                          <a:cs typeface="+mn-cs"/>
                        </a:rPr>
                        <a:t>Test with reference data from ESMA</a:t>
                      </a: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4197700104"/>
                  </a:ext>
                </a:extLst>
              </a:tr>
              <a:tr h="370840">
                <a:tc>
                  <a:txBody>
                    <a:bodyPr/>
                    <a:lstStyle/>
                    <a:p>
                      <a:r>
                        <a:rPr lang="da-DK" sz="1600" kern="1200" dirty="0" smtClean="0">
                          <a:solidFill>
                            <a:schemeClr val="dk1"/>
                          </a:solidFill>
                          <a:latin typeface="+mn-lt"/>
                          <a:ea typeface="+mn-ea"/>
                          <a:cs typeface="+mn-cs"/>
                        </a:rPr>
                        <a:t>Nov. 2017</a:t>
                      </a:r>
                      <a:endParaRPr lang="en-US" sz="1600" kern="1200" dirty="0">
                        <a:solidFill>
                          <a:schemeClr val="dk1"/>
                        </a:solidFill>
                        <a:latin typeface="+mn-lt"/>
                        <a:ea typeface="+mn-ea"/>
                        <a:cs typeface="+mn-cs"/>
                      </a:endParaRPr>
                    </a:p>
                  </a:txBody>
                  <a:tcPr/>
                </a:tc>
                <a:tc>
                  <a:txBody>
                    <a:bodyPr/>
                    <a:lstStyle/>
                    <a:p>
                      <a:r>
                        <a:rPr lang="da-DK" sz="1600" kern="1200" dirty="0" smtClean="0">
                          <a:solidFill>
                            <a:schemeClr val="dk1"/>
                          </a:solidFill>
                          <a:latin typeface="+mn-lt"/>
                          <a:ea typeface="+mn-ea"/>
                          <a:cs typeface="+mn-cs"/>
                        </a:rPr>
                        <a:t>Dec. 2017</a:t>
                      </a:r>
                      <a:endParaRPr lang="en-US" sz="1600" kern="1200" dirty="0">
                        <a:solidFill>
                          <a:schemeClr val="dk1"/>
                        </a:solidFill>
                        <a:latin typeface="+mn-lt"/>
                        <a:ea typeface="+mn-ea"/>
                        <a:cs typeface="+mn-cs"/>
                      </a:endParaRPr>
                    </a:p>
                  </a:txBody>
                  <a:tcPr/>
                </a:tc>
                <a:tc>
                  <a:txBody>
                    <a:bodyPr/>
                    <a:lstStyle/>
                    <a:p>
                      <a:r>
                        <a:rPr lang="da-DK" dirty="0" err="1" smtClean="0"/>
                        <a:t>Pre-production</a:t>
                      </a:r>
                      <a:endParaRPr lang="en-US" dirty="0"/>
                    </a:p>
                  </a:txBody>
                  <a:tcPr/>
                </a:tc>
                <a:extLst>
                  <a:ext uri="{0D108BD9-81ED-4DB2-BD59-A6C34878D82A}">
                    <a16:rowId xmlns:a16="http://schemas.microsoft.com/office/drawing/2014/main" val="981883264"/>
                  </a:ext>
                </a:extLst>
              </a:tr>
              <a:tr h="370840">
                <a:tc>
                  <a:txBody>
                    <a:bodyPr/>
                    <a:lstStyle/>
                    <a:p>
                      <a:r>
                        <a:rPr lang="da-DK" sz="1600" b="1" kern="1200" dirty="0" smtClean="0">
                          <a:solidFill>
                            <a:schemeClr val="dk1"/>
                          </a:solidFill>
                          <a:latin typeface="+mn-lt"/>
                          <a:ea typeface="+mn-ea"/>
                          <a:cs typeface="+mn-cs"/>
                        </a:rPr>
                        <a:t>03-01-2018</a:t>
                      </a:r>
                      <a:endParaRPr lang="en-US" sz="1600" b="1" kern="1200" dirty="0">
                        <a:solidFill>
                          <a:schemeClr val="dk1"/>
                        </a:solidFill>
                        <a:latin typeface="+mn-lt"/>
                        <a:ea typeface="+mn-ea"/>
                        <a:cs typeface="+mn-cs"/>
                      </a:endParaRPr>
                    </a:p>
                  </a:txBody>
                  <a:tcPr/>
                </a:tc>
                <a:tc>
                  <a:txBody>
                    <a:bodyPr/>
                    <a:lstStyle/>
                    <a:p>
                      <a:pPr algn="ctr"/>
                      <a:r>
                        <a:rPr lang="da-DK" sz="1600" b="1" kern="1200" dirty="0" smtClean="0">
                          <a:solidFill>
                            <a:schemeClr val="dk1"/>
                          </a:solidFill>
                          <a:latin typeface="+mn-lt"/>
                          <a:ea typeface="+mn-ea"/>
                          <a:cs typeface="+mn-cs"/>
                        </a:rPr>
                        <a:t>-</a:t>
                      </a:r>
                      <a:endParaRPr lang="en-US" sz="1600" b="1" kern="1200" dirty="0">
                        <a:solidFill>
                          <a:schemeClr val="dk1"/>
                        </a:solidFill>
                        <a:latin typeface="+mn-lt"/>
                        <a:ea typeface="+mn-ea"/>
                        <a:cs typeface="+mn-cs"/>
                      </a:endParaRPr>
                    </a:p>
                  </a:txBody>
                  <a:tcPr/>
                </a:tc>
                <a:tc>
                  <a:txBody>
                    <a:bodyPr/>
                    <a:lstStyle/>
                    <a:p>
                      <a:r>
                        <a:rPr lang="da-DK" b="1" dirty="0" smtClean="0"/>
                        <a:t>Go-live, </a:t>
                      </a:r>
                      <a:r>
                        <a:rPr lang="da-DK" b="1" dirty="0" err="1" smtClean="0"/>
                        <a:t>Production</a:t>
                      </a:r>
                      <a:endParaRPr lang="en-US" b="1" dirty="0"/>
                    </a:p>
                  </a:txBody>
                  <a:tcPr/>
                </a:tc>
                <a:extLst>
                  <a:ext uri="{0D108BD9-81ED-4DB2-BD59-A6C34878D82A}">
                    <a16:rowId xmlns:a16="http://schemas.microsoft.com/office/drawing/2014/main" val="4166818228"/>
                  </a:ext>
                </a:extLst>
              </a:tr>
              <a:tr h="370840">
                <a:tc>
                  <a:txBody>
                    <a:bodyPr/>
                    <a:lstStyle/>
                    <a:p>
                      <a:endParaRPr lang="en-US" sz="1600" kern="1200" dirty="0">
                        <a:solidFill>
                          <a:schemeClr val="dk1"/>
                        </a:solidFill>
                        <a:latin typeface="+mn-lt"/>
                        <a:ea typeface="+mn-ea"/>
                        <a:cs typeface="+mn-cs"/>
                      </a:endParaRPr>
                    </a:p>
                  </a:txBody>
                  <a:tcPr/>
                </a:tc>
                <a:tc>
                  <a:txBody>
                    <a:bodyPr/>
                    <a:lstStyle/>
                    <a:p>
                      <a:endParaRPr lang="en-US" sz="16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420485174"/>
                  </a:ext>
                </a:extLst>
              </a:tr>
            </a:tbl>
          </a:graphicData>
        </a:graphic>
      </p:graphicFrame>
      <p:sp>
        <p:nvSpPr>
          <p:cNvPr id="4" name="Pladsholder til tekst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038695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76672"/>
            <a:ext cx="7930800" cy="849600"/>
          </a:xfrm>
        </p:spPr>
        <p:txBody>
          <a:bodyPr/>
          <a:lstStyle/>
          <a:p>
            <a:r>
              <a:rPr lang="da-DK" dirty="0" smtClean="0"/>
              <a:t>4. </a:t>
            </a:r>
            <a:r>
              <a:rPr lang="da-DK" dirty="0" err="1" smtClean="0"/>
              <a:t>Settings</a:t>
            </a:r>
            <a:r>
              <a:rPr lang="da-DK" dirty="0" smtClean="0"/>
              <a:t>, </a:t>
            </a:r>
            <a:r>
              <a:rPr lang="da-DK" dirty="0" err="1" smtClean="0"/>
              <a:t>configuration</a:t>
            </a:r>
            <a:endParaRPr lang="da-DK" dirty="0"/>
          </a:p>
        </p:txBody>
      </p:sp>
      <p:sp>
        <p:nvSpPr>
          <p:cNvPr id="3" name="Pladsholder til indhold 2"/>
          <p:cNvSpPr>
            <a:spLocks noGrp="1"/>
          </p:cNvSpPr>
          <p:nvPr>
            <p:ph idx="1"/>
          </p:nvPr>
        </p:nvSpPr>
        <p:spPr/>
        <p:txBody>
          <a:bodyPr>
            <a:normAutofit/>
          </a:bodyPr>
          <a:lstStyle/>
          <a:p>
            <a:pPr>
              <a:buFont typeface="Wingdings" panose="05000000000000000000" pitchFamily="2" charset="2"/>
              <a:buChar char="Ø"/>
            </a:pPr>
            <a:r>
              <a:rPr lang="da-DK" dirty="0" err="1"/>
              <a:t>Use</a:t>
            </a:r>
            <a:r>
              <a:rPr lang="da-DK" dirty="0"/>
              <a:t> of SFTP, </a:t>
            </a:r>
          </a:p>
          <a:p>
            <a:pPr lvl="1"/>
            <a:r>
              <a:rPr lang="da-DK" dirty="0" err="1"/>
              <a:t>based</a:t>
            </a:r>
            <a:r>
              <a:rPr lang="da-DK" dirty="0"/>
              <a:t> on ftp </a:t>
            </a:r>
            <a:r>
              <a:rPr lang="da-DK" dirty="0" err="1"/>
              <a:t>setup</a:t>
            </a:r>
            <a:r>
              <a:rPr lang="da-DK" dirty="0"/>
              <a:t>. </a:t>
            </a:r>
          </a:p>
          <a:p>
            <a:pPr lvl="1"/>
            <a:r>
              <a:rPr lang="da-DK" dirty="0"/>
              <a:t>Folder </a:t>
            </a:r>
            <a:r>
              <a:rPr lang="da-DK" dirty="0" err="1"/>
              <a:t>setup</a:t>
            </a:r>
            <a:r>
              <a:rPr lang="da-DK" dirty="0"/>
              <a:t> </a:t>
            </a:r>
            <a:r>
              <a:rPr lang="da-DK" dirty="0" err="1"/>
              <a:t>much</a:t>
            </a:r>
            <a:r>
              <a:rPr lang="da-DK" dirty="0"/>
              <a:t> </a:t>
            </a:r>
            <a:r>
              <a:rPr lang="da-DK" dirty="0" err="1"/>
              <a:t>like</a:t>
            </a:r>
            <a:r>
              <a:rPr lang="da-DK" dirty="0"/>
              <a:t> </a:t>
            </a:r>
            <a:r>
              <a:rPr lang="da-DK" dirty="0" err="1"/>
              <a:t>today</a:t>
            </a:r>
            <a:r>
              <a:rPr lang="da-DK" dirty="0"/>
              <a:t> but folder </a:t>
            </a:r>
            <a:r>
              <a:rPr lang="da-DK" dirty="0" err="1"/>
              <a:t>names</a:t>
            </a:r>
            <a:r>
              <a:rPr lang="da-DK" dirty="0"/>
              <a:t> </a:t>
            </a:r>
            <a:r>
              <a:rPr lang="da-DK" dirty="0" err="1"/>
              <a:t>may</a:t>
            </a:r>
            <a:r>
              <a:rPr lang="da-DK" dirty="0"/>
              <a:t> </a:t>
            </a:r>
            <a:r>
              <a:rPr lang="da-DK" dirty="0" err="1"/>
              <a:t>change</a:t>
            </a:r>
            <a:r>
              <a:rPr lang="da-DK" dirty="0"/>
              <a:t>. </a:t>
            </a:r>
          </a:p>
          <a:p>
            <a:pPr lvl="1"/>
            <a:r>
              <a:rPr lang="da-DK" dirty="0" err="1"/>
              <a:t>Use</a:t>
            </a:r>
            <a:r>
              <a:rPr lang="da-DK" dirty="0"/>
              <a:t> of LEI </a:t>
            </a:r>
            <a:r>
              <a:rPr lang="da-DK" dirty="0" err="1" smtClean="0"/>
              <a:t>instead</a:t>
            </a:r>
            <a:r>
              <a:rPr lang="da-DK" dirty="0" smtClean="0"/>
              <a:t> of </a:t>
            </a:r>
            <a:r>
              <a:rPr lang="da-DK" dirty="0"/>
              <a:t>BIC.</a:t>
            </a:r>
          </a:p>
          <a:p>
            <a:endParaRPr lang="da-DK" dirty="0"/>
          </a:p>
          <a:p>
            <a:pPr>
              <a:buFont typeface="Wingdings" panose="05000000000000000000" pitchFamily="2" charset="2"/>
              <a:buChar char="Ø"/>
            </a:pPr>
            <a:r>
              <a:rPr lang="da-DK" dirty="0"/>
              <a:t>Exchange of information </a:t>
            </a:r>
            <a:r>
              <a:rPr lang="da-DK" dirty="0" err="1"/>
              <a:t>before</a:t>
            </a:r>
            <a:r>
              <a:rPr lang="da-DK" dirty="0"/>
              <a:t> </a:t>
            </a:r>
            <a:r>
              <a:rPr lang="da-DK" dirty="0" smtClean="0"/>
              <a:t>test of </a:t>
            </a:r>
            <a:r>
              <a:rPr lang="da-DK" dirty="0" err="1" smtClean="0"/>
              <a:t>connection</a:t>
            </a:r>
            <a:r>
              <a:rPr lang="da-DK" dirty="0" smtClean="0"/>
              <a:t>:</a:t>
            </a:r>
            <a:endParaRPr lang="da-DK" dirty="0"/>
          </a:p>
          <a:p>
            <a:pPr lvl="1"/>
            <a:r>
              <a:rPr lang="da-DK" dirty="0"/>
              <a:t>LEI </a:t>
            </a:r>
            <a:r>
              <a:rPr lang="da-DK" dirty="0" err="1"/>
              <a:t>code</a:t>
            </a:r>
            <a:endParaRPr lang="da-DK" dirty="0"/>
          </a:p>
          <a:p>
            <a:pPr lvl="1"/>
            <a:r>
              <a:rPr lang="da-DK" dirty="0"/>
              <a:t>IP </a:t>
            </a:r>
            <a:r>
              <a:rPr lang="da-DK" dirty="0" err="1"/>
              <a:t>address</a:t>
            </a:r>
            <a:r>
              <a:rPr lang="da-DK" dirty="0"/>
              <a:t> for firewall </a:t>
            </a:r>
            <a:r>
              <a:rPr lang="da-DK" dirty="0" err="1"/>
              <a:t>openings</a:t>
            </a:r>
            <a:endParaRPr lang="da-DK" dirty="0"/>
          </a:p>
          <a:p>
            <a:pPr lvl="1"/>
            <a:r>
              <a:rPr lang="da-DK" dirty="0"/>
              <a:t>Contact persons</a:t>
            </a:r>
          </a:p>
          <a:p>
            <a:pPr lvl="1"/>
            <a:r>
              <a:rPr lang="da-DK" dirty="0" err="1"/>
              <a:t>Key</a:t>
            </a:r>
            <a:r>
              <a:rPr lang="da-DK" dirty="0"/>
              <a:t> </a:t>
            </a:r>
            <a:r>
              <a:rPr lang="da-DK" dirty="0" err="1"/>
              <a:t>exchange</a:t>
            </a:r>
            <a:r>
              <a:rPr lang="da-DK" dirty="0"/>
              <a:t> for SFTP</a:t>
            </a:r>
          </a:p>
          <a:p>
            <a:pPr lvl="1"/>
            <a:r>
              <a:rPr lang="da-DK" dirty="0" err="1"/>
              <a:t>Encryption</a:t>
            </a:r>
            <a:r>
              <a:rPr lang="da-DK" dirty="0"/>
              <a:t> information (not </a:t>
            </a:r>
            <a:r>
              <a:rPr lang="da-DK" dirty="0" err="1"/>
              <a:t>decided</a:t>
            </a:r>
            <a:r>
              <a:rPr lang="da-DK" dirty="0"/>
              <a:t> </a:t>
            </a:r>
            <a:r>
              <a:rPr lang="da-DK" dirty="0" err="1"/>
              <a:t>yet</a:t>
            </a:r>
            <a:r>
              <a:rPr lang="da-DK" dirty="0"/>
              <a:t>)</a:t>
            </a:r>
          </a:p>
          <a:p>
            <a:endParaRPr lang="da-DK" dirty="0"/>
          </a:p>
        </p:txBody>
      </p:sp>
    </p:spTree>
    <p:extLst>
      <p:ext uri="{BB962C8B-B14F-4D97-AF65-F5344CB8AC3E}">
        <p14:creationId xmlns:p14="http://schemas.microsoft.com/office/powerpoint/2010/main" val="3969478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548680"/>
            <a:ext cx="7930800" cy="570194"/>
          </a:xfrm>
        </p:spPr>
        <p:txBody>
          <a:bodyPr/>
          <a:lstStyle/>
          <a:p>
            <a:r>
              <a:rPr lang="da-DK" dirty="0" smtClean="0"/>
              <a:t>4. Transaction and feedback files</a:t>
            </a:r>
            <a:endParaRPr lang="da-DK" dirty="0"/>
          </a:p>
        </p:txBody>
      </p:sp>
      <p:sp>
        <p:nvSpPr>
          <p:cNvPr id="3" name="Pladsholder til indhold 2"/>
          <p:cNvSpPr>
            <a:spLocks noGrp="1"/>
          </p:cNvSpPr>
          <p:nvPr>
            <p:ph idx="1"/>
          </p:nvPr>
        </p:nvSpPr>
        <p:spPr/>
        <p:txBody>
          <a:bodyPr>
            <a:normAutofit fontScale="85000" lnSpcReduction="20000"/>
          </a:bodyPr>
          <a:lstStyle/>
          <a:p>
            <a:pPr>
              <a:buFont typeface="Wingdings" panose="05000000000000000000" pitchFamily="2" charset="2"/>
              <a:buChar char="Ø"/>
            </a:pPr>
            <a:r>
              <a:rPr lang="da-DK" dirty="0" smtClean="0"/>
              <a:t>A </a:t>
            </a:r>
            <a:r>
              <a:rPr lang="da-DK" dirty="0" err="1" smtClean="0"/>
              <a:t>transaction</a:t>
            </a:r>
            <a:r>
              <a:rPr lang="da-DK" dirty="0" smtClean="0"/>
              <a:t> file is </a:t>
            </a:r>
            <a:r>
              <a:rPr lang="da-DK" dirty="0" err="1" smtClean="0"/>
              <a:t>first</a:t>
            </a:r>
            <a:r>
              <a:rPr lang="da-DK" dirty="0" smtClean="0"/>
              <a:t> </a:t>
            </a:r>
            <a:r>
              <a:rPr lang="da-DK" dirty="0" err="1" smtClean="0"/>
              <a:t>checked</a:t>
            </a:r>
            <a:r>
              <a:rPr lang="da-DK" dirty="0" smtClean="0"/>
              <a:t> for file </a:t>
            </a:r>
            <a:r>
              <a:rPr lang="da-DK" dirty="0" err="1" smtClean="0"/>
              <a:t>errors</a:t>
            </a:r>
            <a:r>
              <a:rPr lang="da-DK" dirty="0" smtClean="0"/>
              <a:t> </a:t>
            </a:r>
            <a:r>
              <a:rPr lang="da-DK" dirty="0" err="1" smtClean="0"/>
              <a:t>such</a:t>
            </a:r>
            <a:r>
              <a:rPr lang="da-DK" dirty="0" smtClean="0"/>
              <a:t> as </a:t>
            </a:r>
            <a:r>
              <a:rPr lang="da-DK" dirty="0" err="1" smtClean="0"/>
              <a:t>syntax</a:t>
            </a:r>
            <a:r>
              <a:rPr lang="da-DK" dirty="0" smtClean="0"/>
              <a:t> and </a:t>
            </a:r>
            <a:r>
              <a:rPr lang="da-DK" dirty="0" err="1" smtClean="0"/>
              <a:t>schema</a:t>
            </a:r>
            <a:r>
              <a:rPr lang="da-DK" dirty="0" smtClean="0"/>
              <a:t> </a:t>
            </a:r>
            <a:r>
              <a:rPr lang="da-DK" dirty="0" err="1" smtClean="0"/>
              <a:t>validation</a:t>
            </a:r>
            <a:r>
              <a:rPr lang="da-DK" dirty="0" smtClean="0"/>
              <a:t>. If </a:t>
            </a:r>
            <a:r>
              <a:rPr lang="da-DK" dirty="0" err="1" smtClean="0"/>
              <a:t>errors</a:t>
            </a:r>
            <a:r>
              <a:rPr lang="da-DK" dirty="0" smtClean="0"/>
              <a:t> </a:t>
            </a:r>
            <a:r>
              <a:rPr lang="da-DK" dirty="0" err="1" smtClean="0"/>
              <a:t>are</a:t>
            </a:r>
            <a:r>
              <a:rPr lang="da-DK" dirty="0" smtClean="0"/>
              <a:t> </a:t>
            </a:r>
            <a:r>
              <a:rPr lang="da-DK" dirty="0" err="1" smtClean="0"/>
              <a:t>found</a:t>
            </a:r>
            <a:r>
              <a:rPr lang="da-DK" dirty="0" smtClean="0"/>
              <a:t>, the </a:t>
            </a:r>
            <a:r>
              <a:rPr lang="da-DK" dirty="0" err="1" smtClean="0"/>
              <a:t>whole</a:t>
            </a:r>
            <a:r>
              <a:rPr lang="da-DK" dirty="0" smtClean="0"/>
              <a:t> file is </a:t>
            </a:r>
            <a:r>
              <a:rPr lang="da-DK" dirty="0" err="1" smtClean="0"/>
              <a:t>rejected</a:t>
            </a:r>
            <a:r>
              <a:rPr lang="da-DK" dirty="0" smtClean="0"/>
              <a:t> with an </a:t>
            </a:r>
            <a:r>
              <a:rPr lang="da-DK" dirty="0" err="1" smtClean="0"/>
              <a:t>error</a:t>
            </a:r>
            <a:r>
              <a:rPr lang="da-DK" dirty="0" smtClean="0"/>
              <a:t> </a:t>
            </a:r>
            <a:r>
              <a:rPr lang="da-DK" dirty="0" err="1" smtClean="0"/>
              <a:t>code</a:t>
            </a:r>
            <a:r>
              <a:rPr lang="da-DK" dirty="0" smtClean="0"/>
              <a:t> FIL-XXX. FIL-105 covers </a:t>
            </a:r>
            <a:r>
              <a:rPr lang="da-DK" dirty="0" err="1" smtClean="0"/>
              <a:t>schema</a:t>
            </a:r>
            <a:r>
              <a:rPr lang="da-DK" dirty="0" smtClean="0"/>
              <a:t> </a:t>
            </a:r>
            <a:r>
              <a:rPr lang="da-DK" dirty="0" err="1" smtClean="0"/>
              <a:t>validation</a:t>
            </a:r>
            <a:r>
              <a:rPr lang="da-DK" dirty="0" smtClean="0"/>
              <a:t> </a:t>
            </a:r>
            <a:r>
              <a:rPr lang="da-DK" dirty="0" err="1" smtClean="0"/>
              <a:t>errors</a:t>
            </a:r>
            <a:r>
              <a:rPr lang="da-DK" dirty="0" smtClean="0"/>
              <a:t>.</a:t>
            </a:r>
          </a:p>
          <a:p>
            <a:pPr>
              <a:buFont typeface="Wingdings" panose="05000000000000000000" pitchFamily="2" charset="2"/>
              <a:buChar char="Ø"/>
            </a:pPr>
            <a:endParaRPr lang="da-DK" dirty="0"/>
          </a:p>
          <a:p>
            <a:pPr>
              <a:buFont typeface="Wingdings" panose="05000000000000000000" pitchFamily="2" charset="2"/>
              <a:buChar char="Ø"/>
            </a:pPr>
            <a:r>
              <a:rPr lang="da-DK" dirty="0" err="1" smtClean="0"/>
              <a:t>Then</a:t>
            </a:r>
            <a:r>
              <a:rPr lang="da-DK" dirty="0" smtClean="0"/>
              <a:t> the </a:t>
            </a:r>
            <a:r>
              <a:rPr lang="da-DK" dirty="0" err="1" smtClean="0"/>
              <a:t>content</a:t>
            </a:r>
            <a:r>
              <a:rPr lang="da-DK" dirty="0" smtClean="0"/>
              <a:t> is </a:t>
            </a:r>
            <a:r>
              <a:rPr lang="da-DK" dirty="0" err="1" smtClean="0"/>
              <a:t>checked</a:t>
            </a:r>
            <a:r>
              <a:rPr lang="da-DK" dirty="0" smtClean="0"/>
              <a:t> (valid LEI, country </a:t>
            </a:r>
            <a:r>
              <a:rPr lang="da-DK" dirty="0" err="1" smtClean="0"/>
              <a:t>code</a:t>
            </a:r>
            <a:r>
              <a:rPr lang="da-DK" dirty="0" smtClean="0"/>
              <a:t> </a:t>
            </a:r>
            <a:r>
              <a:rPr lang="da-DK" dirty="0" err="1" smtClean="0"/>
              <a:t>etc</a:t>
            </a:r>
            <a:r>
              <a:rPr lang="da-DK" dirty="0" smtClean="0"/>
              <a:t>). </a:t>
            </a:r>
            <a:r>
              <a:rPr lang="da-DK" dirty="0" err="1" smtClean="0"/>
              <a:t>Errors</a:t>
            </a:r>
            <a:r>
              <a:rPr lang="da-DK" dirty="0" smtClean="0"/>
              <a:t> </a:t>
            </a:r>
            <a:r>
              <a:rPr lang="da-DK" dirty="0" err="1" smtClean="0"/>
              <a:t>will</a:t>
            </a:r>
            <a:r>
              <a:rPr lang="da-DK" dirty="0" smtClean="0"/>
              <a:t> </a:t>
            </a:r>
            <a:r>
              <a:rPr lang="da-DK" dirty="0" err="1" smtClean="0"/>
              <a:t>result</a:t>
            </a:r>
            <a:r>
              <a:rPr lang="da-DK" dirty="0" smtClean="0"/>
              <a:t> in CON-YYY </a:t>
            </a:r>
            <a:r>
              <a:rPr lang="da-DK" dirty="0" err="1" smtClean="0"/>
              <a:t>content</a:t>
            </a:r>
            <a:r>
              <a:rPr lang="da-DK" dirty="0" smtClean="0"/>
              <a:t> </a:t>
            </a:r>
            <a:r>
              <a:rPr lang="da-DK" dirty="0" err="1" smtClean="0"/>
              <a:t>error</a:t>
            </a:r>
            <a:r>
              <a:rPr lang="da-DK" dirty="0" smtClean="0"/>
              <a:t> </a:t>
            </a:r>
            <a:r>
              <a:rPr lang="da-DK" dirty="0" err="1" smtClean="0"/>
              <a:t>codes</a:t>
            </a:r>
            <a:r>
              <a:rPr lang="da-DK" dirty="0" smtClean="0"/>
              <a:t> per TR. </a:t>
            </a:r>
            <a:r>
              <a:rPr lang="da-DK" dirty="0" err="1" smtClean="0"/>
              <a:t>Only</a:t>
            </a:r>
            <a:r>
              <a:rPr lang="da-DK" dirty="0" smtClean="0"/>
              <a:t> the </a:t>
            </a:r>
            <a:r>
              <a:rPr lang="da-DK" dirty="0" err="1" smtClean="0"/>
              <a:t>affected</a:t>
            </a:r>
            <a:r>
              <a:rPr lang="da-DK" dirty="0" smtClean="0"/>
              <a:t> TR is </a:t>
            </a:r>
            <a:r>
              <a:rPr lang="da-DK" dirty="0" err="1" smtClean="0"/>
              <a:t>rejected</a:t>
            </a:r>
            <a:r>
              <a:rPr lang="da-DK" dirty="0" smtClean="0"/>
              <a:t>, not the </a:t>
            </a:r>
            <a:r>
              <a:rPr lang="da-DK" dirty="0" err="1" smtClean="0"/>
              <a:t>other</a:t>
            </a:r>
            <a:r>
              <a:rPr lang="da-DK" dirty="0" smtClean="0"/>
              <a:t> </a:t>
            </a:r>
            <a:r>
              <a:rPr lang="da-DK" dirty="0" err="1" smtClean="0"/>
              <a:t>TRs</a:t>
            </a:r>
            <a:r>
              <a:rPr lang="da-DK" dirty="0" smtClean="0"/>
              <a:t> in the file</a:t>
            </a:r>
            <a:r>
              <a:rPr lang="da-DK" dirty="0"/>
              <a:t>.</a:t>
            </a:r>
            <a:br>
              <a:rPr lang="da-DK" dirty="0"/>
            </a:br>
            <a:endParaRPr lang="da-DK" dirty="0"/>
          </a:p>
          <a:p>
            <a:pPr>
              <a:buFont typeface="Wingdings" panose="05000000000000000000" pitchFamily="2" charset="2"/>
              <a:buChar char="Ø"/>
            </a:pPr>
            <a:r>
              <a:rPr lang="da-DK" dirty="0" smtClean="0"/>
              <a:t>The system </a:t>
            </a:r>
            <a:r>
              <a:rPr lang="da-DK" dirty="0" err="1" smtClean="0"/>
              <a:t>will</a:t>
            </a:r>
            <a:r>
              <a:rPr lang="da-DK" dirty="0" smtClean="0"/>
              <a:t> </a:t>
            </a:r>
            <a:r>
              <a:rPr lang="da-DK" dirty="0" err="1" smtClean="0"/>
              <a:t>try</a:t>
            </a:r>
            <a:r>
              <a:rPr lang="da-DK" dirty="0" smtClean="0"/>
              <a:t> to </a:t>
            </a:r>
            <a:r>
              <a:rPr lang="da-DK" dirty="0" err="1" smtClean="0"/>
              <a:t>capture</a:t>
            </a:r>
            <a:r>
              <a:rPr lang="da-DK" dirty="0" smtClean="0"/>
              <a:t> as </a:t>
            </a:r>
            <a:r>
              <a:rPr lang="da-DK" dirty="0" err="1" smtClean="0"/>
              <a:t>many</a:t>
            </a:r>
            <a:r>
              <a:rPr lang="da-DK" dirty="0" smtClean="0"/>
              <a:t> </a:t>
            </a:r>
            <a:r>
              <a:rPr lang="da-DK" dirty="0" err="1" smtClean="0"/>
              <a:t>errors</a:t>
            </a:r>
            <a:r>
              <a:rPr lang="da-DK" dirty="0" smtClean="0"/>
              <a:t> as </a:t>
            </a:r>
            <a:r>
              <a:rPr lang="da-DK" dirty="0" err="1" smtClean="0"/>
              <a:t>possible</a:t>
            </a:r>
            <a:r>
              <a:rPr lang="da-DK" dirty="0" smtClean="0"/>
              <a:t> per TR</a:t>
            </a:r>
            <a:r>
              <a:rPr lang="da-DK" dirty="0"/>
              <a:t>.</a:t>
            </a:r>
            <a:br>
              <a:rPr lang="da-DK" dirty="0"/>
            </a:br>
            <a:r>
              <a:rPr lang="da-DK" dirty="0"/>
              <a:t>One </a:t>
            </a:r>
            <a:r>
              <a:rPr lang="da-DK" dirty="0" err="1"/>
              <a:t>should</a:t>
            </a:r>
            <a:r>
              <a:rPr lang="da-DK" dirty="0"/>
              <a:t> </a:t>
            </a:r>
            <a:r>
              <a:rPr lang="da-DK" dirty="0" err="1"/>
              <a:t>however</a:t>
            </a:r>
            <a:r>
              <a:rPr lang="da-DK" dirty="0"/>
              <a:t> </a:t>
            </a:r>
            <a:r>
              <a:rPr lang="da-DK" dirty="0" err="1"/>
              <a:t>be</a:t>
            </a:r>
            <a:r>
              <a:rPr lang="da-DK" dirty="0"/>
              <a:t> </a:t>
            </a:r>
            <a:r>
              <a:rPr lang="da-DK" dirty="0" err="1"/>
              <a:t>aware</a:t>
            </a:r>
            <a:r>
              <a:rPr lang="da-DK" dirty="0"/>
              <a:t>, </a:t>
            </a:r>
            <a:r>
              <a:rPr lang="da-DK" dirty="0" err="1"/>
              <a:t>that</a:t>
            </a:r>
            <a:r>
              <a:rPr lang="da-DK" dirty="0"/>
              <a:t> the </a:t>
            </a:r>
            <a:r>
              <a:rPr lang="da-DK" dirty="0" err="1"/>
              <a:t>validation</a:t>
            </a:r>
            <a:r>
              <a:rPr lang="da-DK" dirty="0"/>
              <a:t> </a:t>
            </a:r>
            <a:r>
              <a:rPr lang="da-DK" dirty="0" err="1"/>
              <a:t>rules</a:t>
            </a:r>
            <a:r>
              <a:rPr lang="da-DK" dirty="0"/>
              <a:t> is made of </a:t>
            </a:r>
            <a:r>
              <a:rPr lang="da-DK" dirty="0" err="1"/>
              <a:t>different</a:t>
            </a:r>
            <a:r>
              <a:rPr lang="da-DK" dirty="0"/>
              <a:t> </a:t>
            </a:r>
            <a:r>
              <a:rPr lang="da-DK" dirty="0" err="1"/>
              <a:t>layers</a:t>
            </a:r>
            <a:r>
              <a:rPr lang="da-DK" dirty="0"/>
              <a:t>. If </a:t>
            </a:r>
            <a:r>
              <a:rPr lang="da-DK" dirty="0" err="1"/>
              <a:t>one</a:t>
            </a:r>
            <a:r>
              <a:rPr lang="da-DK" dirty="0"/>
              <a:t> </a:t>
            </a:r>
            <a:r>
              <a:rPr lang="da-DK" dirty="0" err="1"/>
              <a:t>layer</a:t>
            </a:r>
            <a:r>
              <a:rPr lang="da-DK" dirty="0"/>
              <a:t> of </a:t>
            </a:r>
            <a:r>
              <a:rPr lang="da-DK" dirty="0" err="1"/>
              <a:t>validation</a:t>
            </a:r>
            <a:r>
              <a:rPr lang="da-DK" dirty="0"/>
              <a:t> </a:t>
            </a:r>
            <a:r>
              <a:rPr lang="da-DK" dirty="0" err="1"/>
              <a:t>rules</a:t>
            </a:r>
            <a:r>
              <a:rPr lang="da-DK" dirty="0"/>
              <a:t> </a:t>
            </a:r>
            <a:r>
              <a:rPr lang="da-DK" dirty="0" err="1"/>
              <a:t>results</a:t>
            </a:r>
            <a:r>
              <a:rPr lang="da-DK" dirty="0"/>
              <a:t> in an </a:t>
            </a:r>
            <a:r>
              <a:rPr lang="da-DK" dirty="0" err="1"/>
              <a:t>error</a:t>
            </a:r>
            <a:r>
              <a:rPr lang="da-DK" dirty="0"/>
              <a:t> the </a:t>
            </a:r>
            <a:r>
              <a:rPr lang="da-DK" dirty="0" err="1"/>
              <a:t>validation</a:t>
            </a:r>
            <a:r>
              <a:rPr lang="da-DK" dirty="0"/>
              <a:t> </a:t>
            </a:r>
            <a:r>
              <a:rPr lang="da-DK" dirty="0" err="1"/>
              <a:t>rules</a:t>
            </a:r>
            <a:r>
              <a:rPr lang="da-DK" dirty="0"/>
              <a:t> from the </a:t>
            </a:r>
            <a:r>
              <a:rPr lang="da-DK" dirty="0" err="1"/>
              <a:t>following</a:t>
            </a:r>
            <a:r>
              <a:rPr lang="da-DK" dirty="0"/>
              <a:t> </a:t>
            </a:r>
            <a:r>
              <a:rPr lang="da-DK" dirty="0" err="1"/>
              <a:t>layers</a:t>
            </a:r>
            <a:r>
              <a:rPr lang="da-DK" dirty="0"/>
              <a:t> </a:t>
            </a:r>
            <a:r>
              <a:rPr lang="da-DK" dirty="0" err="1"/>
              <a:t>will</a:t>
            </a:r>
            <a:r>
              <a:rPr lang="da-DK" dirty="0"/>
              <a:t> not </a:t>
            </a:r>
            <a:r>
              <a:rPr lang="da-DK" dirty="0" err="1"/>
              <a:t>be</a:t>
            </a:r>
            <a:r>
              <a:rPr lang="da-DK" dirty="0"/>
              <a:t> </a:t>
            </a:r>
            <a:r>
              <a:rPr lang="da-DK" dirty="0" err="1"/>
              <a:t>applied</a:t>
            </a:r>
            <a:r>
              <a:rPr lang="da-DK" dirty="0"/>
              <a:t>. As a </a:t>
            </a:r>
            <a:r>
              <a:rPr lang="da-DK" dirty="0" err="1"/>
              <a:t>consequence</a:t>
            </a:r>
            <a:r>
              <a:rPr lang="da-DK" dirty="0"/>
              <a:t> </a:t>
            </a:r>
            <a:r>
              <a:rPr lang="da-DK" dirty="0" err="1"/>
              <a:t>you</a:t>
            </a:r>
            <a:r>
              <a:rPr lang="da-DK" dirty="0"/>
              <a:t> </a:t>
            </a:r>
            <a:r>
              <a:rPr lang="da-DK" dirty="0" err="1"/>
              <a:t>might</a:t>
            </a:r>
            <a:r>
              <a:rPr lang="da-DK" dirty="0"/>
              <a:t> </a:t>
            </a:r>
            <a:r>
              <a:rPr lang="da-DK" dirty="0" err="1"/>
              <a:t>receive</a:t>
            </a:r>
            <a:r>
              <a:rPr lang="da-DK" dirty="0"/>
              <a:t> a feedback file </a:t>
            </a:r>
            <a:r>
              <a:rPr lang="da-DK" dirty="0" err="1"/>
              <a:t>that</a:t>
            </a:r>
            <a:r>
              <a:rPr lang="da-DK" dirty="0"/>
              <a:t> </a:t>
            </a:r>
            <a:r>
              <a:rPr lang="da-DK" dirty="0" err="1"/>
              <a:t>contains</a:t>
            </a:r>
            <a:r>
              <a:rPr lang="da-DK" dirty="0"/>
              <a:t> more </a:t>
            </a:r>
            <a:r>
              <a:rPr lang="da-DK" dirty="0" err="1"/>
              <a:t>errors</a:t>
            </a:r>
            <a:r>
              <a:rPr lang="da-DK" dirty="0"/>
              <a:t> </a:t>
            </a:r>
            <a:r>
              <a:rPr lang="da-DK" dirty="0" err="1"/>
              <a:t>after</a:t>
            </a:r>
            <a:r>
              <a:rPr lang="da-DK" dirty="0"/>
              <a:t> </a:t>
            </a:r>
            <a:r>
              <a:rPr lang="da-DK" dirty="0" err="1"/>
              <a:t>you</a:t>
            </a:r>
            <a:r>
              <a:rPr lang="da-DK" dirty="0"/>
              <a:t> </a:t>
            </a:r>
            <a:r>
              <a:rPr lang="da-DK" dirty="0" err="1"/>
              <a:t>resubmit</a:t>
            </a:r>
            <a:r>
              <a:rPr lang="da-DK" dirty="0"/>
              <a:t> and </a:t>
            </a:r>
            <a:r>
              <a:rPr lang="da-DK" dirty="0" err="1"/>
              <a:t>correct</a:t>
            </a:r>
            <a:r>
              <a:rPr lang="da-DK" dirty="0"/>
              <a:t> TR</a:t>
            </a:r>
          </a:p>
          <a:p>
            <a:pPr>
              <a:buFont typeface="Wingdings" panose="05000000000000000000" pitchFamily="2" charset="2"/>
              <a:buChar char="Ø"/>
            </a:pPr>
            <a:endParaRPr lang="da-DK" dirty="0"/>
          </a:p>
          <a:p>
            <a:pPr>
              <a:buFont typeface="Wingdings" panose="05000000000000000000" pitchFamily="2" charset="2"/>
              <a:buChar char="Ø"/>
            </a:pPr>
            <a:r>
              <a:rPr lang="da-DK" dirty="0" smtClean="0"/>
              <a:t>A </a:t>
            </a:r>
            <a:r>
              <a:rPr lang="da-DK" dirty="0" err="1" smtClean="0"/>
              <a:t>transaction</a:t>
            </a:r>
            <a:r>
              <a:rPr lang="da-DK" dirty="0" smtClean="0"/>
              <a:t> file </a:t>
            </a:r>
            <a:r>
              <a:rPr lang="da-DK" dirty="0" err="1" smtClean="0"/>
              <a:t>can</a:t>
            </a:r>
            <a:r>
              <a:rPr lang="da-DK" dirty="0"/>
              <a:t> </a:t>
            </a:r>
            <a:r>
              <a:rPr lang="da-DK" dirty="0" err="1" smtClean="0"/>
              <a:t>also</a:t>
            </a:r>
            <a:r>
              <a:rPr lang="da-DK" dirty="0" smtClean="0"/>
              <a:t> </a:t>
            </a:r>
            <a:r>
              <a:rPr lang="da-DK" dirty="0" err="1" smtClean="0"/>
              <a:t>be</a:t>
            </a:r>
            <a:r>
              <a:rPr lang="da-DK" dirty="0" smtClean="0"/>
              <a:t> </a:t>
            </a:r>
            <a:r>
              <a:rPr lang="da-DK" dirty="0" err="1" smtClean="0"/>
              <a:t>without</a:t>
            </a:r>
            <a:r>
              <a:rPr lang="da-DK" dirty="0" smtClean="0"/>
              <a:t> </a:t>
            </a:r>
            <a:r>
              <a:rPr lang="da-DK" dirty="0" err="1" smtClean="0"/>
              <a:t>errors</a:t>
            </a:r>
            <a:r>
              <a:rPr lang="da-DK" dirty="0" smtClean="0"/>
              <a:t> and all </a:t>
            </a:r>
            <a:r>
              <a:rPr lang="da-DK" dirty="0" err="1" smtClean="0"/>
              <a:t>transactions</a:t>
            </a:r>
            <a:r>
              <a:rPr lang="da-DK" dirty="0" smtClean="0"/>
              <a:t> </a:t>
            </a:r>
            <a:r>
              <a:rPr lang="da-DK" dirty="0" err="1" smtClean="0"/>
              <a:t>are</a:t>
            </a:r>
            <a:r>
              <a:rPr lang="da-DK" dirty="0" smtClean="0"/>
              <a:t> </a:t>
            </a:r>
            <a:r>
              <a:rPr lang="da-DK" dirty="0" err="1" smtClean="0"/>
              <a:t>accepted</a:t>
            </a:r>
            <a:r>
              <a:rPr lang="da-DK" dirty="0" smtClean="0"/>
              <a:t>.</a:t>
            </a:r>
          </a:p>
          <a:p>
            <a:pPr>
              <a:buFont typeface="Wingdings" panose="05000000000000000000" pitchFamily="2" charset="2"/>
              <a:buChar char="Ø"/>
            </a:pPr>
            <a:endParaRPr lang="da-DK" dirty="0" smtClean="0"/>
          </a:p>
          <a:p>
            <a:pPr marL="0" indent="0">
              <a:buNone/>
            </a:pPr>
            <a:r>
              <a:rPr lang="da-DK" i="1" dirty="0"/>
              <a:t>It is </a:t>
            </a:r>
            <a:r>
              <a:rPr lang="da-DK" i="1" dirty="0" err="1"/>
              <a:t>recommended</a:t>
            </a:r>
            <a:r>
              <a:rPr lang="da-DK" i="1" dirty="0"/>
              <a:t> to send 1 or 2 files per dag. </a:t>
            </a:r>
            <a:r>
              <a:rPr lang="da-DK" i="1" dirty="0" err="1"/>
              <a:t>Especially</a:t>
            </a:r>
            <a:r>
              <a:rPr lang="da-DK" i="1" dirty="0"/>
              <a:t> it is not </a:t>
            </a:r>
            <a:r>
              <a:rPr lang="da-DK" i="1" dirty="0" err="1"/>
              <a:t>recommended</a:t>
            </a:r>
            <a:r>
              <a:rPr lang="da-DK" i="1" dirty="0"/>
              <a:t> to have </a:t>
            </a:r>
            <a:r>
              <a:rPr lang="da-DK" i="1" dirty="0" err="1"/>
              <a:t>only</a:t>
            </a:r>
            <a:r>
              <a:rPr lang="da-DK" i="1" dirty="0"/>
              <a:t> </a:t>
            </a:r>
            <a:r>
              <a:rPr lang="da-DK" i="1" dirty="0" err="1"/>
              <a:t>one</a:t>
            </a:r>
            <a:r>
              <a:rPr lang="da-DK" i="1" dirty="0"/>
              <a:t> TR per </a:t>
            </a:r>
            <a:r>
              <a:rPr lang="da-DK" i="1" dirty="0" err="1"/>
              <a:t>submitted</a:t>
            </a:r>
            <a:r>
              <a:rPr lang="da-DK" i="1" dirty="0"/>
              <a:t> file. </a:t>
            </a:r>
          </a:p>
          <a:p>
            <a:pPr>
              <a:buFont typeface="Wingdings" panose="05000000000000000000" pitchFamily="2" charset="2"/>
              <a:buChar char="Ø"/>
            </a:pPr>
            <a:endParaRPr lang="da-DK" dirty="0" smtClean="0"/>
          </a:p>
          <a:p>
            <a:endParaRPr lang="da-DK" dirty="0"/>
          </a:p>
          <a:p>
            <a:endParaRPr lang="da-DK" dirty="0" smtClean="0"/>
          </a:p>
        </p:txBody>
      </p:sp>
    </p:spTree>
    <p:extLst>
      <p:ext uri="{BB962C8B-B14F-4D97-AF65-F5344CB8AC3E}">
        <p14:creationId xmlns:p14="http://schemas.microsoft.com/office/powerpoint/2010/main" val="1567107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FT præsentation">
  <a:themeElements>
    <a:clrScheme name="FT farver">
      <a:dk1>
        <a:sysClr val="windowText" lastClr="000000"/>
      </a:dk1>
      <a:lt1>
        <a:sysClr val="window" lastClr="FFFFFF"/>
      </a:lt1>
      <a:dk2>
        <a:srgbClr val="5F1A15"/>
      </a:dk2>
      <a:lt2>
        <a:srgbClr val="F0E1CD"/>
      </a:lt2>
      <a:accent1>
        <a:srgbClr val="990000"/>
      </a:accent1>
      <a:accent2>
        <a:srgbClr val="FF9933"/>
      </a:accent2>
      <a:accent3>
        <a:srgbClr val="00505F"/>
      </a:accent3>
      <a:accent4>
        <a:srgbClr val="82A0AA"/>
      </a:accent4>
      <a:accent5>
        <a:srgbClr val="1E5F32"/>
      </a:accent5>
      <a:accent6>
        <a:srgbClr val="9BD2AA"/>
      </a:accent6>
      <a:hlink>
        <a:srgbClr val="990000"/>
      </a:hlink>
      <a:folHlink>
        <a:srgbClr val="FF9933"/>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FT">
      <a:dk1>
        <a:srgbClr val="000000"/>
      </a:dk1>
      <a:lt1>
        <a:srgbClr val="FFFFFF"/>
      </a:lt1>
      <a:dk2>
        <a:srgbClr val="990000"/>
      </a:dk2>
      <a:lt2>
        <a:srgbClr val="FFFFFF"/>
      </a:lt2>
      <a:accent1>
        <a:srgbClr val="FF9933"/>
      </a:accent1>
      <a:accent2>
        <a:srgbClr val="00505F"/>
      </a:accent2>
      <a:accent3>
        <a:srgbClr val="82A0AA"/>
      </a:accent3>
      <a:accent4>
        <a:srgbClr val="1E5F32"/>
      </a:accent4>
      <a:accent5>
        <a:srgbClr val="9BD2AA"/>
      </a:accent5>
      <a:accent6>
        <a:srgbClr val="F0E1CD"/>
      </a:accent6>
      <a:hlink>
        <a:srgbClr val="990000"/>
      </a:hlink>
      <a:folHlink>
        <a:srgbClr val="9900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4FBB9232EF3054CADC41CC3D5621147" ma:contentTypeVersion="7" ma:contentTypeDescription="Opret et nyt dokument." ma:contentTypeScope="" ma:versionID="9174fa01007e37e31e4bed1c820598d8">
  <xsd:schema xmlns:xsd="http://www.w3.org/2001/XMLSchema" xmlns:p="http://schemas.microsoft.com/office/2006/metadata/properties" xmlns:ns2="afd2c5f0-22cd-4edd-893f-3a832d257ca4" xmlns:ns3="http://schemas.microsoft.com/sharepoint/v3/fields" targetNamespace="http://schemas.microsoft.com/office/2006/metadata/properties" ma:root="true" ma:fieldsID="61d1985fe9b8212c877bef3329706c99" ns2:_="" ns3:_="">
    <xsd:import namespace="afd2c5f0-22cd-4edd-893f-3a832d257ca4"/>
    <xsd:import namespace="http://schemas.microsoft.com/sharepoint/v3/fields"/>
    <xsd:element name="properties">
      <xsd:complexType>
        <xsd:sequence>
          <xsd:element name="documentManagement">
            <xsd:complexType>
              <xsd:all>
                <xsd:element ref="ns2:Dokumenttype" minOccurs="0"/>
                <xsd:element ref="ns2:Kunde" minOccurs="0"/>
                <xsd:element ref="ns2:Projekt" minOccurs="0"/>
                <xsd:element ref="ns2:Status" minOccurs="0"/>
                <xsd:element ref="ns3:_Version" minOccurs="0"/>
                <xsd:element ref="ns2:Opf_x00f8_lgning" minOccurs="0"/>
              </xsd:all>
            </xsd:complexType>
          </xsd:element>
        </xsd:sequence>
      </xsd:complexType>
    </xsd:element>
  </xsd:schema>
  <xsd:schema xmlns:xsd="http://www.w3.org/2001/XMLSchema" xmlns:dms="http://schemas.microsoft.com/office/2006/documentManagement/types" targetNamespace="afd2c5f0-22cd-4edd-893f-3a832d257ca4" elementFormDefault="qualified">
    <xsd:import namespace="http://schemas.microsoft.com/office/2006/documentManagement/types"/>
    <xsd:element name="Dokumenttype" ma:index="2" nillable="true" ma:displayName="Dokumenttype" ma:default="Andet" ma:format="Dropdown" ma:internalName="Dokumenttype">
      <xsd:simpleType>
        <xsd:restriction base="dms:Choice">
          <xsd:enumeration value="Andet"/>
          <xsd:enumeration value="Baggrundsinformation"/>
          <xsd:enumeration value="Brugervejledning"/>
          <xsd:enumeration value="Mødereferat"/>
          <xsd:enumeration value="Teknisk dokumentation"/>
          <xsd:enumeration value="Workshop"/>
        </xsd:restriction>
      </xsd:simpleType>
    </xsd:element>
    <xsd:element name="Kunde" ma:index="3" nillable="true" ma:displayName="Kunde" ma:internalName="Kunde">
      <xsd:simpleType>
        <xsd:restriction base="dms:Text">
          <xsd:maxLength value="255"/>
        </xsd:restriction>
      </xsd:simpleType>
    </xsd:element>
    <xsd:element name="Projekt" ma:index="4" nillable="true" ma:displayName="Projekt" ma:internalName="Projekt">
      <xsd:simpleType>
        <xsd:restriction base="dms:Text">
          <xsd:maxLength value="255"/>
        </xsd:restriction>
      </xsd:simpleType>
    </xsd:element>
    <xsd:element name="Status" ma:index="5" nillable="true" ma:displayName="Status" ma:default="Udkast" ma:format="Dropdown" ma:internalName="Status">
      <xsd:simpleType>
        <xsd:restriction base="dms:Choice">
          <xsd:enumeration value="Udkast"/>
          <xsd:enumeration value="Endelig"/>
          <xsd:enumeration value="Godkendt"/>
        </xsd:restriction>
      </xsd:simpleType>
    </xsd:element>
    <xsd:element name="Opf_x00f8_lgning" ma:index="7" nillable="true" ma:displayName="Opfølgning" ma:list="UserInfo" ma:internalName="Opf_x00f8_lgning"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Version" ma:index="6" nillable="true" ma:displayName="Version" ma:default="0.1" ma:internalName="_Versio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Indholdstype" ma:readOnly="tru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Kunde xmlns="afd2c5f0-22cd-4edd-893f-3a832d257ca4" xsi:nil="true"/>
    <_Version xmlns="http://schemas.microsoft.com/sharepoint/v3/fields">0.1</_Version>
    <Projekt xmlns="afd2c5f0-22cd-4edd-893f-3a832d257ca4" xsi:nil="true"/>
    <Dokumenttype xmlns="afd2c5f0-22cd-4edd-893f-3a832d257ca4">Andet</Dokumenttype>
    <Opf_x00f8_lgning xmlns="afd2c5f0-22cd-4edd-893f-3a832d257ca4">
      <UserInfo>
        <DisplayName/>
        <AccountId xsi:nil="true"/>
        <AccountType/>
      </UserInfo>
    </Opf_x00f8_lgning>
    <Status xmlns="afd2c5f0-22cd-4edd-893f-3a832d257ca4">Udkast</Status>
  </documentManagement>
</p:properties>
</file>

<file path=customXml/itemProps1.xml><?xml version="1.0" encoding="utf-8"?>
<ds:datastoreItem xmlns:ds="http://schemas.openxmlformats.org/officeDocument/2006/customXml" ds:itemID="{E4096329-C05F-41C2-A063-CEEAAC627C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c5f0-22cd-4edd-893f-3a832d257ca4"/>
    <ds:schemaRef ds:uri="http://schemas.microsoft.com/sharepoint/v3/field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5565D93-5458-4F6F-9707-B9EC2594A65A}">
  <ds:schemaRefs>
    <ds:schemaRef ds:uri="http://schemas.microsoft.com/sharepoint/v3/contenttype/forms"/>
  </ds:schemaRefs>
</ds:datastoreItem>
</file>

<file path=customXml/itemProps3.xml><?xml version="1.0" encoding="utf-8"?>
<ds:datastoreItem xmlns:ds="http://schemas.openxmlformats.org/officeDocument/2006/customXml" ds:itemID="{ED7461F0-B031-428D-9596-C6DFB74C7ED5}">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afd2c5f0-22cd-4edd-893f-3a832d257ca4"/>
    <ds:schemaRef ds:uri="http://www.w3.org/XML/1998/namespace"/>
    <ds:schemaRef ds:uri="http://purl.org/dc/terms/"/>
    <ds:schemaRef ds:uri="http://schemas.microsoft.com/sharepoint/v3/field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FT præsentation</Template>
  <TotalTime>9305</TotalTime>
  <Words>1634</Words>
  <Application>Microsoft Office PowerPoint</Application>
  <PresentationFormat>Skærmshow (4:3)</PresentationFormat>
  <Paragraphs>288</Paragraphs>
  <Slides>25</Slides>
  <Notes>25</Notes>
  <HiddenSlides>0</HiddenSlides>
  <MMClips>0</MMClips>
  <ScaleCrop>false</ScaleCrop>
  <HeadingPairs>
    <vt:vector size="6" baseType="variant">
      <vt:variant>
        <vt:lpstr>Benyttede skrifttyper</vt:lpstr>
      </vt:variant>
      <vt:variant>
        <vt:i4>5</vt:i4>
      </vt:variant>
      <vt:variant>
        <vt:lpstr>Tema</vt:lpstr>
      </vt:variant>
      <vt:variant>
        <vt:i4>2</vt:i4>
      </vt:variant>
      <vt:variant>
        <vt:lpstr>Slidetitler</vt:lpstr>
      </vt:variant>
      <vt:variant>
        <vt:i4>25</vt:i4>
      </vt:variant>
    </vt:vector>
  </HeadingPairs>
  <TitlesOfParts>
    <vt:vector size="32" baseType="lpstr">
      <vt:lpstr>Arial</vt:lpstr>
      <vt:lpstr>Calibri</vt:lpstr>
      <vt:lpstr>Constantia</vt:lpstr>
      <vt:lpstr>Courier</vt:lpstr>
      <vt:lpstr>Wingdings</vt:lpstr>
      <vt:lpstr>FT præsentation</vt:lpstr>
      <vt:lpstr>Brugerdefineret design</vt:lpstr>
      <vt:lpstr>PowerPoint-præsentation</vt:lpstr>
      <vt:lpstr>Agenda</vt:lpstr>
      <vt:lpstr>2. MiFIR Transaction Reporting</vt:lpstr>
      <vt:lpstr>3. System overview</vt:lpstr>
      <vt:lpstr>3. Description of system overview</vt:lpstr>
      <vt:lpstr>3. TRS II Expected release plan</vt:lpstr>
      <vt:lpstr>3.Test Expected Time Schedule </vt:lpstr>
      <vt:lpstr>4. Settings, configuration</vt:lpstr>
      <vt:lpstr>4. Transaction and feedback files</vt:lpstr>
      <vt:lpstr>4. Transactions (TR=Transaction Report)</vt:lpstr>
      <vt:lpstr>4. Feedback (Status Advice)</vt:lpstr>
      <vt:lpstr>4. File naming convention </vt:lpstr>
      <vt:lpstr>  4. File naming convention</vt:lpstr>
      <vt:lpstr>4. Creation, updates, cancellations </vt:lpstr>
      <vt:lpstr>4. Content error code samples:</vt:lpstr>
      <vt:lpstr>4. XML feedback sample 1</vt:lpstr>
      <vt:lpstr>4. XML feedback sample 2</vt:lpstr>
      <vt:lpstr>4. Responsibilities of Submitting Entity &amp; Executing Entity</vt:lpstr>
      <vt:lpstr> 4. Environment</vt:lpstr>
      <vt:lpstr>4. Test XML  - MyStandard</vt:lpstr>
      <vt:lpstr> 4. Test XML  - MyStandard</vt:lpstr>
      <vt:lpstr> 5. Information</vt:lpstr>
      <vt:lpstr>5. Communications and information</vt:lpstr>
      <vt:lpstr>6. Next meeting</vt:lpstr>
      <vt:lpstr>7. AOB</vt:lpstr>
    </vt:vector>
  </TitlesOfParts>
  <Company>Finanstilsynet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Præsentation Kick-off</dc:title>
  <dc:creator>abu</dc:creator>
  <cp:lastModifiedBy>Anne Birthe Bundgaard (FT)</cp:lastModifiedBy>
  <cp:revision>840</cp:revision>
  <cp:lastPrinted>2016-12-05T07:12:24Z</cp:lastPrinted>
  <dcterms:created xsi:type="dcterms:W3CDTF">2012-05-14T11:14:20Z</dcterms:created>
  <dcterms:modified xsi:type="dcterms:W3CDTF">2016-12-05T07:26:10Z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0x01010024FBB9232EF3054CADC41CC3D5621147</vt:lpwstr>
  </property>
</Properties>
</file>